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0" r:id="rId3"/>
    <p:sldId id="258" r:id="rId4"/>
    <p:sldId id="293" r:id="rId5"/>
    <p:sldId id="291" r:id="rId6"/>
    <p:sldId id="294" r:id="rId7"/>
    <p:sldId id="295" r:id="rId8"/>
    <p:sldId id="296" r:id="rId9"/>
    <p:sldId id="292" r:id="rId10"/>
    <p:sldId id="298" r:id="rId11"/>
    <p:sldId id="297" r:id="rId12"/>
    <p:sldId id="299" r:id="rId13"/>
    <p:sldId id="318" r:id="rId14"/>
    <p:sldId id="263" r:id="rId15"/>
    <p:sldId id="326" r:id="rId16"/>
    <p:sldId id="325" r:id="rId17"/>
    <p:sldId id="320" r:id="rId18"/>
    <p:sldId id="319" r:id="rId19"/>
    <p:sldId id="321" r:id="rId20"/>
    <p:sldId id="322" r:id="rId21"/>
    <p:sldId id="323" r:id="rId22"/>
    <p:sldId id="300" r:id="rId23"/>
    <p:sldId id="324" r:id="rId24"/>
    <p:sldId id="327" r:id="rId25"/>
    <p:sldId id="328" r:id="rId26"/>
    <p:sldId id="330" r:id="rId27"/>
    <p:sldId id="329" r:id="rId28"/>
    <p:sldId id="302" r:id="rId29"/>
    <p:sldId id="301" r:id="rId30"/>
    <p:sldId id="303" r:id="rId31"/>
    <p:sldId id="304" r:id="rId32"/>
    <p:sldId id="264" r:id="rId33"/>
    <p:sldId id="305" r:id="rId34"/>
    <p:sldId id="307" r:id="rId35"/>
    <p:sldId id="331" r:id="rId36"/>
    <p:sldId id="332" r:id="rId37"/>
    <p:sldId id="333" r:id="rId38"/>
    <p:sldId id="334" r:id="rId39"/>
    <p:sldId id="335" r:id="rId40"/>
    <p:sldId id="337" r:id="rId41"/>
    <p:sldId id="336" r:id="rId42"/>
    <p:sldId id="339" r:id="rId43"/>
    <p:sldId id="338" r:id="rId44"/>
    <p:sldId id="310" r:id="rId45"/>
    <p:sldId id="311" r:id="rId46"/>
    <p:sldId id="312" r:id="rId47"/>
    <p:sldId id="306" r:id="rId48"/>
    <p:sldId id="340" r:id="rId49"/>
    <p:sldId id="341" r:id="rId50"/>
    <p:sldId id="342" r:id="rId51"/>
    <p:sldId id="343" r:id="rId52"/>
    <p:sldId id="344" r:id="rId53"/>
    <p:sldId id="345" r:id="rId54"/>
    <p:sldId id="367" r:id="rId55"/>
    <p:sldId id="314" r:id="rId56"/>
    <p:sldId id="346" r:id="rId57"/>
    <p:sldId id="348" r:id="rId58"/>
    <p:sldId id="315" r:id="rId59"/>
    <p:sldId id="349" r:id="rId60"/>
    <p:sldId id="360" r:id="rId61"/>
    <p:sldId id="359" r:id="rId62"/>
    <p:sldId id="366" r:id="rId63"/>
    <p:sldId id="361" r:id="rId64"/>
    <p:sldId id="350" r:id="rId65"/>
    <p:sldId id="362" r:id="rId66"/>
    <p:sldId id="365" r:id="rId67"/>
    <p:sldId id="357" r:id="rId68"/>
    <p:sldId id="363" r:id="rId69"/>
    <p:sldId id="358" r:id="rId70"/>
    <p:sldId id="316" r:id="rId71"/>
    <p:sldId id="351" r:id="rId72"/>
    <p:sldId id="317" r:id="rId73"/>
    <p:sldId id="353" r:id="rId74"/>
    <p:sldId id="368" r:id="rId75"/>
    <p:sldId id="356" r:id="rId7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853"/>
    <a:srgbClr val="0099A9"/>
    <a:srgbClr val="EA6103"/>
    <a:srgbClr val="EA5E66"/>
    <a:srgbClr val="F69F1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2905" autoAdjust="0"/>
    <p:restoredTop sz="94660"/>
  </p:normalViewPr>
  <p:slideViewPr>
    <p:cSldViewPr snapToGrid="0">
      <p:cViewPr>
        <p:scale>
          <a:sx n="89" d="100"/>
          <a:sy n="89" d="100"/>
        </p:scale>
        <p:origin x="-2274" y="-112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282174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128425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109567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136842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376473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3678221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381371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3759699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2960645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3123199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9BCAF648-C11D-464B-9F61-EF8C7BAC3DD0}" type="datetimeFigureOut">
              <a:rPr lang="zh-CN" altLang="en-US" smtClean="0"/>
              <a:t>2016/12/29</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5A299E34-AC59-45A9-9ED1-B0E8DF802E48}" type="slidenum">
              <a:rPr lang="zh-CN" altLang="en-US" smtClean="0"/>
              <a:t>‹#›</a:t>
            </a:fld>
            <a:endParaRPr lang="zh-CN" altLang="en-US"/>
          </a:p>
        </p:txBody>
      </p:sp>
    </p:spTree>
    <p:extLst>
      <p:ext uri="{BB962C8B-B14F-4D97-AF65-F5344CB8AC3E}">
        <p14:creationId xmlns:p14="http://schemas.microsoft.com/office/powerpoint/2010/main" val="3166801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665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jetbrains.com/help/idea/2016.3/building-module.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hyperlink" Target="http://www.baidu.com/link?url=4kZCAq87BmnGJcjYDZnn7rb7Ni3wW8RvbprCqRfqbUztBXucSe59GSesBuyo9vMQ"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jetbrains.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docs.emmet.io/" TargetMode="External"/><Relationship Id="rId2" Type="http://schemas.openxmlformats.org/officeDocument/2006/relationships/hyperlink" Target="http://www.iteye.com/news/27580" TargetMode="External"/><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user/intellijideavideo/playlists" TargetMode="External"/><Relationship Id="rId2" Type="http://schemas.openxmlformats.org/officeDocument/2006/relationships/hyperlink" Target="https://www.jetbrains.com/idea/documentation/" TargetMode="External"/><Relationship Id="rId1" Type="http://schemas.openxmlformats.org/officeDocument/2006/relationships/slideLayout" Target="../slideLayouts/slideLayout2.xml"/><Relationship Id="rId4" Type="http://schemas.openxmlformats.org/officeDocument/2006/relationships/hyperlink" Target="http://www.youmeek.com/category/software-system/my-intellij-idea/"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1" y="0"/>
            <a:ext cx="9135197" cy="5143500"/>
          </a:xfrm>
          <a:prstGeom prst="rect">
            <a:avLst/>
          </a:prstGeom>
        </p:spPr>
      </p:pic>
      <p:sp>
        <p:nvSpPr>
          <p:cNvPr id="5" name="椭圆 4"/>
          <p:cNvSpPr/>
          <p:nvPr/>
        </p:nvSpPr>
        <p:spPr>
          <a:xfrm>
            <a:off x="1817345" y="876204"/>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6" name="椭圆 5"/>
          <p:cNvSpPr/>
          <p:nvPr/>
        </p:nvSpPr>
        <p:spPr>
          <a:xfrm>
            <a:off x="3122632" y="876204"/>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7" name="椭圆 6"/>
          <p:cNvSpPr/>
          <p:nvPr/>
        </p:nvSpPr>
        <p:spPr>
          <a:xfrm>
            <a:off x="4438269" y="876204"/>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8" name="椭圆 7"/>
          <p:cNvSpPr/>
          <p:nvPr/>
        </p:nvSpPr>
        <p:spPr>
          <a:xfrm>
            <a:off x="5755542" y="876204"/>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grpSp>
        <p:nvGrpSpPr>
          <p:cNvPr id="9" name="组合 8"/>
          <p:cNvGrpSpPr/>
          <p:nvPr/>
        </p:nvGrpSpPr>
        <p:grpSpPr>
          <a:xfrm>
            <a:off x="1939169" y="983458"/>
            <a:ext cx="1354880" cy="1350234"/>
            <a:chOff x="3768359" y="1725446"/>
            <a:chExt cx="1930605" cy="1930605"/>
          </a:xfrm>
        </p:grpSpPr>
        <p:sp>
          <p:nvSpPr>
            <p:cNvPr id="1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Oval 5"/>
            <p:cNvSpPr>
              <a:spLocks noChangeArrowheads="1"/>
            </p:cNvSpPr>
            <p:nvPr/>
          </p:nvSpPr>
          <p:spPr bwMode="auto">
            <a:xfrm>
              <a:off x="3823758" y="1780845"/>
              <a:ext cx="1819806" cy="1819806"/>
            </a:xfrm>
            <a:prstGeom prst="ellipse">
              <a:avLst/>
            </a:prstGeom>
            <a:solidFill>
              <a:srgbClr val="EA5E66"/>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12" name="组合 11"/>
          <p:cNvGrpSpPr/>
          <p:nvPr/>
        </p:nvGrpSpPr>
        <p:grpSpPr>
          <a:xfrm>
            <a:off x="3233956" y="983458"/>
            <a:ext cx="1354880" cy="1350234"/>
            <a:chOff x="3768359" y="1725446"/>
            <a:chExt cx="1930605" cy="1930605"/>
          </a:xfrm>
        </p:grpSpPr>
        <p:sp>
          <p:nvSpPr>
            <p:cNvPr id="13"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Oval 5"/>
            <p:cNvSpPr>
              <a:spLocks noChangeArrowheads="1"/>
            </p:cNvSpPr>
            <p:nvPr/>
          </p:nvSpPr>
          <p:spPr bwMode="auto">
            <a:xfrm>
              <a:off x="3823758" y="1780845"/>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15" name="组合 14"/>
          <p:cNvGrpSpPr/>
          <p:nvPr/>
        </p:nvGrpSpPr>
        <p:grpSpPr>
          <a:xfrm>
            <a:off x="4545052" y="983458"/>
            <a:ext cx="1354880" cy="1350234"/>
            <a:chOff x="3768359" y="1725446"/>
            <a:chExt cx="1930605" cy="1930605"/>
          </a:xfrm>
        </p:grpSpPr>
        <p:sp>
          <p:nvSpPr>
            <p:cNvPr id="1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18" name="组合 17"/>
          <p:cNvGrpSpPr/>
          <p:nvPr/>
        </p:nvGrpSpPr>
        <p:grpSpPr>
          <a:xfrm>
            <a:off x="5850511" y="983458"/>
            <a:ext cx="1354880" cy="1350234"/>
            <a:chOff x="3768359" y="1725446"/>
            <a:chExt cx="1930605" cy="1930605"/>
          </a:xfrm>
        </p:grpSpPr>
        <p:sp>
          <p:nvSpPr>
            <p:cNvPr id="1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Oval 5"/>
            <p:cNvSpPr>
              <a:spLocks noChangeArrowheads="1"/>
            </p:cNvSpPr>
            <p:nvPr/>
          </p:nvSpPr>
          <p:spPr bwMode="auto">
            <a:xfrm>
              <a:off x="3823758" y="1780845"/>
              <a:ext cx="1819806" cy="1819806"/>
            </a:xfrm>
            <a:prstGeom prst="ellipse">
              <a:avLst/>
            </a:prstGeom>
            <a:solidFill>
              <a:srgbClr val="7030A0"/>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sp>
        <p:nvSpPr>
          <p:cNvPr id="21" name="矩形 20"/>
          <p:cNvSpPr/>
          <p:nvPr/>
        </p:nvSpPr>
        <p:spPr>
          <a:xfrm>
            <a:off x="2178325" y="949640"/>
            <a:ext cx="85088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矩形 21"/>
          <p:cNvSpPr/>
          <p:nvPr/>
        </p:nvSpPr>
        <p:spPr>
          <a:xfrm>
            <a:off x="3503144" y="979696"/>
            <a:ext cx="85088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0</a:t>
            </a:r>
            <a:endParaRPr lang="zh-CN" altLang="en-US"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矩形 22"/>
          <p:cNvSpPr/>
          <p:nvPr/>
        </p:nvSpPr>
        <p:spPr>
          <a:xfrm>
            <a:off x="4859654" y="973618"/>
            <a:ext cx="85088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矩形 23"/>
          <p:cNvSpPr/>
          <p:nvPr/>
        </p:nvSpPr>
        <p:spPr>
          <a:xfrm>
            <a:off x="6105050" y="1023996"/>
            <a:ext cx="85088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6</a:t>
            </a:r>
            <a:endParaRPr lang="zh-CN" altLang="en-US"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25" name="组合 24"/>
          <p:cNvGrpSpPr/>
          <p:nvPr/>
        </p:nvGrpSpPr>
        <p:grpSpPr>
          <a:xfrm>
            <a:off x="1493693" y="1607957"/>
            <a:ext cx="323652" cy="322542"/>
            <a:chOff x="3768359" y="1725446"/>
            <a:chExt cx="1930605" cy="1930605"/>
          </a:xfrm>
        </p:grpSpPr>
        <p:sp>
          <p:nvSpPr>
            <p:cNvPr id="2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Oval 5"/>
            <p:cNvSpPr>
              <a:spLocks noChangeArrowheads="1"/>
            </p:cNvSpPr>
            <p:nvPr/>
          </p:nvSpPr>
          <p:spPr bwMode="auto">
            <a:xfrm>
              <a:off x="3823758" y="1780845"/>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28" name="组合 27"/>
          <p:cNvGrpSpPr/>
          <p:nvPr/>
        </p:nvGrpSpPr>
        <p:grpSpPr>
          <a:xfrm>
            <a:off x="1177111" y="1463826"/>
            <a:ext cx="226473" cy="225696"/>
            <a:chOff x="3768359" y="1725446"/>
            <a:chExt cx="1930605" cy="1930605"/>
          </a:xfrm>
          <a:solidFill>
            <a:srgbClr val="EA5E66"/>
          </a:solidFill>
        </p:grpSpPr>
        <p:sp>
          <p:nvSpPr>
            <p:cNvPr id="29" name="Oval 5"/>
            <p:cNvSpPr>
              <a:spLocks noChangeArrowheads="1"/>
            </p:cNvSpPr>
            <p:nvPr/>
          </p:nvSpPr>
          <p:spPr bwMode="auto">
            <a:xfrm>
              <a:off x="3768359" y="1725446"/>
              <a:ext cx="1930605" cy="1930605"/>
            </a:xfrm>
            <a:prstGeom prst="ellipse">
              <a:avLst/>
            </a:prstGeom>
            <a:grp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Oval 5"/>
            <p:cNvSpPr>
              <a:spLocks noChangeArrowheads="1"/>
            </p:cNvSpPr>
            <p:nvPr/>
          </p:nvSpPr>
          <p:spPr bwMode="auto">
            <a:xfrm>
              <a:off x="3823758" y="1780845"/>
              <a:ext cx="1819806" cy="1819806"/>
            </a:xfrm>
            <a:prstGeom prst="ellipse">
              <a:avLst/>
            </a:prstGeom>
            <a:grp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31" name="组合 30"/>
          <p:cNvGrpSpPr/>
          <p:nvPr/>
        </p:nvGrpSpPr>
        <p:grpSpPr>
          <a:xfrm>
            <a:off x="3084366" y="941333"/>
            <a:ext cx="162298" cy="161741"/>
            <a:chOff x="3768359" y="1725446"/>
            <a:chExt cx="1930605" cy="1930605"/>
          </a:xfrm>
        </p:grpSpPr>
        <p:sp>
          <p:nvSpPr>
            <p:cNvPr id="32"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Oval 5"/>
            <p:cNvSpPr>
              <a:spLocks noChangeArrowheads="1"/>
            </p:cNvSpPr>
            <p:nvPr/>
          </p:nvSpPr>
          <p:spPr bwMode="auto">
            <a:xfrm>
              <a:off x="3823758" y="1780845"/>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34" name="组合 33"/>
          <p:cNvGrpSpPr/>
          <p:nvPr/>
        </p:nvGrpSpPr>
        <p:grpSpPr>
          <a:xfrm>
            <a:off x="4448398" y="897951"/>
            <a:ext cx="231589" cy="230795"/>
            <a:chOff x="3768359" y="1725446"/>
            <a:chExt cx="1930605" cy="1930605"/>
          </a:xfrm>
        </p:grpSpPr>
        <p:sp>
          <p:nvSpPr>
            <p:cNvPr id="35"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Oval 5"/>
            <p:cNvSpPr>
              <a:spLocks noChangeArrowheads="1"/>
            </p:cNvSpPr>
            <p:nvPr/>
          </p:nvSpPr>
          <p:spPr bwMode="auto">
            <a:xfrm>
              <a:off x="3823758" y="1780845"/>
              <a:ext cx="1819806" cy="1819806"/>
            </a:xfrm>
            <a:prstGeom prst="ellipse">
              <a:avLst/>
            </a:prstGeom>
            <a:solidFill>
              <a:srgbClr val="F7636B"/>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37" name="组合 36"/>
          <p:cNvGrpSpPr/>
          <p:nvPr/>
        </p:nvGrpSpPr>
        <p:grpSpPr>
          <a:xfrm>
            <a:off x="4431816" y="2210594"/>
            <a:ext cx="199861" cy="199176"/>
            <a:chOff x="3768359" y="1725446"/>
            <a:chExt cx="1930605" cy="1930605"/>
          </a:xfrm>
        </p:grpSpPr>
        <p:sp>
          <p:nvSpPr>
            <p:cNvPr id="38"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40" name="组合 39"/>
          <p:cNvGrpSpPr/>
          <p:nvPr/>
        </p:nvGrpSpPr>
        <p:grpSpPr>
          <a:xfrm>
            <a:off x="3168169" y="2193796"/>
            <a:ext cx="205610" cy="204905"/>
            <a:chOff x="3768359" y="1725446"/>
            <a:chExt cx="1930605" cy="1930605"/>
          </a:xfrm>
        </p:grpSpPr>
        <p:sp>
          <p:nvSpPr>
            <p:cNvPr id="41"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Oval 5"/>
            <p:cNvSpPr>
              <a:spLocks noChangeArrowheads="1"/>
            </p:cNvSpPr>
            <p:nvPr/>
          </p:nvSpPr>
          <p:spPr bwMode="auto">
            <a:xfrm>
              <a:off x="3823758" y="1780845"/>
              <a:ext cx="1819806" cy="1819806"/>
            </a:xfrm>
            <a:prstGeom prst="ellipse">
              <a:avLst/>
            </a:prstGeom>
            <a:solidFill>
              <a:srgbClr val="F7636B"/>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43" name="组合 42"/>
          <p:cNvGrpSpPr/>
          <p:nvPr/>
        </p:nvGrpSpPr>
        <p:grpSpPr>
          <a:xfrm>
            <a:off x="5788160" y="820441"/>
            <a:ext cx="202458" cy="201763"/>
            <a:chOff x="3768359" y="1725446"/>
            <a:chExt cx="1930605" cy="1930605"/>
          </a:xfrm>
        </p:grpSpPr>
        <p:sp>
          <p:nvSpPr>
            <p:cNvPr id="44"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Oval 5"/>
            <p:cNvSpPr>
              <a:spLocks noChangeArrowheads="1"/>
            </p:cNvSpPr>
            <p:nvPr/>
          </p:nvSpPr>
          <p:spPr bwMode="auto">
            <a:xfrm>
              <a:off x="3823758" y="1780845"/>
              <a:ext cx="1819806" cy="1819806"/>
            </a:xfrm>
            <a:prstGeom prst="ellipse">
              <a:avLst/>
            </a:prstGeom>
            <a:solidFill>
              <a:srgbClr val="FFC000"/>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46" name="组合 45"/>
          <p:cNvGrpSpPr/>
          <p:nvPr/>
        </p:nvGrpSpPr>
        <p:grpSpPr>
          <a:xfrm>
            <a:off x="5867844" y="2262677"/>
            <a:ext cx="178882" cy="178268"/>
            <a:chOff x="3768359" y="1725446"/>
            <a:chExt cx="1930605" cy="1930605"/>
          </a:xfrm>
        </p:grpSpPr>
        <p:sp>
          <p:nvSpPr>
            <p:cNvPr id="47"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49" name="组合 48"/>
          <p:cNvGrpSpPr/>
          <p:nvPr/>
        </p:nvGrpSpPr>
        <p:grpSpPr>
          <a:xfrm>
            <a:off x="7242202" y="1550467"/>
            <a:ext cx="323652" cy="322542"/>
            <a:chOff x="3768359" y="1725446"/>
            <a:chExt cx="1930605" cy="1930605"/>
          </a:xfrm>
        </p:grpSpPr>
        <p:sp>
          <p:nvSpPr>
            <p:cNvPr id="5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Oval 5"/>
            <p:cNvSpPr>
              <a:spLocks noChangeArrowheads="1"/>
            </p:cNvSpPr>
            <p:nvPr/>
          </p:nvSpPr>
          <p:spPr bwMode="auto">
            <a:xfrm>
              <a:off x="3823758" y="1780845"/>
              <a:ext cx="1819806" cy="1819806"/>
            </a:xfrm>
            <a:prstGeom prst="ellipse">
              <a:avLst/>
            </a:prstGeom>
            <a:solidFill>
              <a:srgbClr val="F7636B"/>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52" name="组合 51"/>
          <p:cNvGrpSpPr/>
          <p:nvPr/>
        </p:nvGrpSpPr>
        <p:grpSpPr>
          <a:xfrm>
            <a:off x="7639173" y="1414209"/>
            <a:ext cx="226473" cy="225696"/>
            <a:chOff x="3768359" y="1725446"/>
            <a:chExt cx="1930605" cy="1930605"/>
          </a:xfrm>
        </p:grpSpPr>
        <p:sp>
          <p:nvSpPr>
            <p:cNvPr id="53"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Oval 5"/>
            <p:cNvSpPr>
              <a:spLocks noChangeArrowheads="1"/>
            </p:cNvSpPr>
            <p:nvPr/>
          </p:nvSpPr>
          <p:spPr bwMode="auto">
            <a:xfrm>
              <a:off x="3823758" y="1780845"/>
              <a:ext cx="1819806" cy="1819806"/>
            </a:xfrm>
            <a:prstGeom prst="ellipse">
              <a:avLst/>
            </a:prstGeom>
            <a:solidFill>
              <a:srgbClr val="FDA93E"/>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55" name="组合 54"/>
          <p:cNvGrpSpPr/>
          <p:nvPr/>
        </p:nvGrpSpPr>
        <p:grpSpPr>
          <a:xfrm>
            <a:off x="7973273" y="1608652"/>
            <a:ext cx="162298" cy="161741"/>
            <a:chOff x="3768359" y="1725446"/>
            <a:chExt cx="1930605" cy="1930605"/>
          </a:xfrm>
        </p:grpSpPr>
        <p:sp>
          <p:nvSpPr>
            <p:cNvPr id="5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Oval 5"/>
            <p:cNvSpPr>
              <a:spLocks noChangeArrowheads="1"/>
            </p:cNvSpPr>
            <p:nvPr/>
          </p:nvSpPr>
          <p:spPr bwMode="auto">
            <a:xfrm>
              <a:off x="3823758" y="1780845"/>
              <a:ext cx="1819806" cy="1819806"/>
            </a:xfrm>
            <a:prstGeom prst="ellipse">
              <a:avLst/>
            </a:prstGeom>
            <a:solidFill>
              <a:srgbClr val="0094A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58" name="组合 57"/>
          <p:cNvGrpSpPr/>
          <p:nvPr/>
        </p:nvGrpSpPr>
        <p:grpSpPr>
          <a:xfrm>
            <a:off x="846449" y="1578282"/>
            <a:ext cx="162298" cy="161741"/>
            <a:chOff x="3768359" y="1725446"/>
            <a:chExt cx="1930605" cy="1930605"/>
          </a:xfrm>
        </p:grpSpPr>
        <p:sp>
          <p:nvSpPr>
            <p:cNvPr id="5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Oval 5"/>
            <p:cNvSpPr>
              <a:spLocks noChangeArrowheads="1"/>
            </p:cNvSpPr>
            <p:nvPr/>
          </p:nvSpPr>
          <p:spPr bwMode="auto">
            <a:xfrm>
              <a:off x="3823758" y="1780845"/>
              <a:ext cx="1819806" cy="1819806"/>
            </a:xfrm>
            <a:prstGeom prst="ellipse">
              <a:avLst/>
            </a:prstGeom>
            <a:solidFill>
              <a:srgbClr val="0094A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sp>
        <p:nvSpPr>
          <p:cNvPr id="61" name="圆角矩形 60"/>
          <p:cNvSpPr/>
          <p:nvPr/>
        </p:nvSpPr>
        <p:spPr>
          <a:xfrm>
            <a:off x="1995848" y="2816232"/>
            <a:ext cx="5437808" cy="504056"/>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a:p>
        </p:txBody>
      </p:sp>
      <p:sp>
        <p:nvSpPr>
          <p:cNvPr id="62" name="TextBox 187"/>
          <p:cNvSpPr txBox="1"/>
          <p:nvPr/>
        </p:nvSpPr>
        <p:spPr>
          <a:xfrm>
            <a:off x="2947182" y="2801375"/>
            <a:ext cx="3516429" cy="519220"/>
          </a:xfrm>
          <a:prstGeom prst="rect">
            <a:avLst/>
          </a:prstGeom>
          <a:noFill/>
        </p:spPr>
        <p:txBody>
          <a:bodyPr wrap="none" lIns="91417" tIns="45708" rIns="91417" bIns="45708" rtlCol="0">
            <a:spAutoFit/>
          </a:bodyPr>
          <a:lstStyle/>
          <a:p>
            <a:pPr algn="ctr"/>
            <a:r>
              <a:rPr lang="en-US" altLang="zh-CN" sz="2774" b="1" dirty="0" smtClean="0">
                <a:solidFill>
                  <a:schemeClr val="tx1">
                    <a:lumMod val="65000"/>
                    <a:lumOff val="35000"/>
                  </a:schemeClr>
                </a:solidFill>
                <a:latin typeface="微软雅黑" pitchFamily="34" charset="-122"/>
                <a:ea typeface="微软雅黑" pitchFamily="34" charset="-122"/>
              </a:rPr>
              <a:t>IntelliJ IEDA </a:t>
            </a:r>
            <a:r>
              <a:rPr lang="zh-CN" altLang="en-US" sz="2774" b="1" dirty="0" smtClean="0">
                <a:solidFill>
                  <a:schemeClr val="tx1">
                    <a:lumMod val="65000"/>
                    <a:lumOff val="35000"/>
                  </a:schemeClr>
                </a:solidFill>
                <a:latin typeface="微软雅黑" pitchFamily="34" charset="-122"/>
                <a:ea typeface="微软雅黑" pitchFamily="34" charset="-122"/>
              </a:rPr>
              <a:t>分享会</a:t>
            </a:r>
            <a:endParaRPr lang="zh-CN" altLang="en-US" sz="2774" b="1" dirty="0">
              <a:solidFill>
                <a:schemeClr val="tx1">
                  <a:lumMod val="65000"/>
                  <a:lumOff val="35000"/>
                </a:schemeClr>
              </a:solidFill>
              <a:latin typeface="微软雅黑" pitchFamily="34" charset="-122"/>
              <a:ea typeface="微软雅黑" pitchFamily="34" charset="-122"/>
            </a:endParaRPr>
          </a:p>
        </p:txBody>
      </p:sp>
      <p:grpSp>
        <p:nvGrpSpPr>
          <p:cNvPr id="63" name="组合 62"/>
          <p:cNvGrpSpPr/>
          <p:nvPr/>
        </p:nvGrpSpPr>
        <p:grpSpPr>
          <a:xfrm>
            <a:off x="1835473" y="2787724"/>
            <a:ext cx="719818" cy="574619"/>
            <a:chOff x="899592" y="2377261"/>
            <a:chExt cx="720079" cy="574619"/>
          </a:xfrm>
          <a:effectLst>
            <a:outerShdw blurRad="50800" dist="38100" dir="2700000" algn="tl" rotWithShape="0">
              <a:prstClr val="black">
                <a:alpha val="40000"/>
              </a:prstClr>
            </a:outerShdw>
          </a:effectLst>
        </p:grpSpPr>
        <p:sp>
          <p:nvSpPr>
            <p:cNvPr id="64" name="圆角矩形 63"/>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sp>
          <p:nvSpPr>
            <p:cNvPr id="65" name="圆角矩形 64"/>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grpSp>
      <p:pic>
        <p:nvPicPr>
          <p:cNvPr id="66" name="Picture 2" descr="C:\Users\Administrator\Desktop\手.png"/>
          <p:cNvPicPr>
            <a:picLocks noChangeAspect="1" noChangeArrowheads="1"/>
          </p:cNvPicPr>
          <p:nvPr/>
        </p:nvPicPr>
        <p:blipFill>
          <a:blip r:embed="rId5"/>
          <a:srcRect/>
          <a:stretch>
            <a:fillRect/>
          </a:stretch>
        </p:blipFill>
        <p:spPr bwMode="auto">
          <a:xfrm flipH="1">
            <a:off x="1716365" y="2888241"/>
            <a:ext cx="2958790" cy="2876318"/>
          </a:xfrm>
          <a:prstGeom prst="rect">
            <a:avLst/>
          </a:prstGeom>
          <a:noFill/>
        </p:spPr>
      </p:pic>
      <p:sp>
        <p:nvSpPr>
          <p:cNvPr id="67" name="TextBox 7"/>
          <p:cNvSpPr>
            <a:spLocks noChangeArrowheads="1"/>
          </p:cNvSpPr>
          <p:nvPr/>
        </p:nvSpPr>
        <p:spPr bwMode="auto">
          <a:xfrm>
            <a:off x="3264119" y="3421650"/>
            <a:ext cx="3079613" cy="553870"/>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r>
              <a:rPr lang="zh-CN" altLang="en-US" sz="2999" b="1" dirty="0" smtClean="0">
                <a:solidFill>
                  <a:srgbClr val="0099A9"/>
                </a:solidFill>
                <a:latin typeface="微软雅黑" pitchFamily="34" charset="-122"/>
                <a:ea typeface="微软雅黑" pitchFamily="34" charset="-122"/>
                <a:sym typeface="微软雅黑" pitchFamily="34" charset="-122"/>
              </a:rPr>
              <a:t>分享人：</a:t>
            </a:r>
            <a:r>
              <a:rPr lang="en-US" altLang="zh-CN" sz="2999" b="1" dirty="0" smtClean="0">
                <a:solidFill>
                  <a:srgbClr val="0099A9"/>
                </a:solidFill>
                <a:latin typeface="微软雅黑" pitchFamily="34" charset="-122"/>
                <a:ea typeface="微软雅黑" pitchFamily="34" charset="-122"/>
                <a:sym typeface="微软雅黑" pitchFamily="34" charset="-122"/>
              </a:rPr>
              <a:t>Smart</a:t>
            </a:r>
            <a:endParaRPr lang="zh-CN" altLang="en-US" sz="2999" b="1" dirty="0">
              <a:solidFill>
                <a:srgbClr val="0099A9"/>
              </a:solidFill>
              <a:latin typeface="微软雅黑" pitchFamily="34" charset="-122"/>
              <a:ea typeface="微软雅黑" pitchFamily="34" charset="-122"/>
            </a:endParaRPr>
          </a:p>
        </p:txBody>
      </p:sp>
      <p:grpSp>
        <p:nvGrpSpPr>
          <p:cNvPr id="69" name="组合 68"/>
          <p:cNvGrpSpPr/>
          <p:nvPr/>
        </p:nvGrpSpPr>
        <p:grpSpPr>
          <a:xfrm>
            <a:off x="7163688" y="4677497"/>
            <a:ext cx="343701" cy="309997"/>
            <a:chOff x="4634991" y="2138335"/>
            <a:chExt cx="428348" cy="386204"/>
          </a:xfrm>
        </p:grpSpPr>
        <p:sp>
          <p:nvSpPr>
            <p:cNvPr id="70" name="Freeform 5"/>
            <p:cNvSpPr>
              <a:spLocks/>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71" name="KSO_Shape"/>
            <p:cNvSpPr>
              <a:spLocks/>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72" name="组合 71"/>
          <p:cNvGrpSpPr/>
          <p:nvPr/>
        </p:nvGrpSpPr>
        <p:grpSpPr>
          <a:xfrm>
            <a:off x="7522797" y="4677497"/>
            <a:ext cx="343701" cy="309997"/>
            <a:chOff x="5076056" y="2138335"/>
            <a:chExt cx="428348" cy="386204"/>
          </a:xfrm>
        </p:grpSpPr>
        <p:sp>
          <p:nvSpPr>
            <p:cNvPr id="73" name="Freeform 5"/>
            <p:cNvSpPr>
              <a:spLocks/>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74" name="KSO_Shape"/>
            <p:cNvSpPr>
              <a:spLocks/>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75" name="组合 74"/>
          <p:cNvGrpSpPr/>
          <p:nvPr/>
        </p:nvGrpSpPr>
        <p:grpSpPr>
          <a:xfrm>
            <a:off x="7881906" y="4677497"/>
            <a:ext cx="343701" cy="309997"/>
            <a:chOff x="5557128" y="2138335"/>
            <a:chExt cx="428348" cy="386204"/>
          </a:xfrm>
        </p:grpSpPr>
        <p:sp>
          <p:nvSpPr>
            <p:cNvPr id="76" name="Freeform 5"/>
            <p:cNvSpPr>
              <a:spLocks/>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77" name="KSO_Shape"/>
            <p:cNvSpPr>
              <a:spLocks/>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78" name="组合 77"/>
          <p:cNvGrpSpPr/>
          <p:nvPr/>
        </p:nvGrpSpPr>
        <p:grpSpPr>
          <a:xfrm>
            <a:off x="8241015" y="4677497"/>
            <a:ext cx="343701" cy="309997"/>
            <a:chOff x="6068610" y="2138335"/>
            <a:chExt cx="428348" cy="386204"/>
          </a:xfrm>
        </p:grpSpPr>
        <p:sp>
          <p:nvSpPr>
            <p:cNvPr id="79" name="Freeform 5"/>
            <p:cNvSpPr>
              <a:spLocks/>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80" name="KSO_Shape"/>
            <p:cNvSpPr>
              <a:spLocks/>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81" name="组合 80"/>
          <p:cNvGrpSpPr/>
          <p:nvPr/>
        </p:nvGrpSpPr>
        <p:grpSpPr>
          <a:xfrm>
            <a:off x="8600123" y="4677497"/>
            <a:ext cx="343701" cy="309997"/>
            <a:chOff x="6623914" y="2138335"/>
            <a:chExt cx="428348" cy="386204"/>
          </a:xfrm>
        </p:grpSpPr>
        <p:sp>
          <p:nvSpPr>
            <p:cNvPr id="82" name="Freeform 5"/>
            <p:cNvSpPr>
              <a:spLocks/>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83" name="KSO_Shape"/>
            <p:cNvSpPr>
              <a:spLocks/>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pic>
        <p:nvPicPr>
          <p:cNvPr id="84" name="05_He'S A Pirat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12735" y="-667860"/>
            <a:ext cx="457094" cy="457094"/>
          </a:xfrm>
          <a:prstGeom prst="rect">
            <a:avLst/>
          </a:prstGeom>
        </p:spPr>
      </p:pic>
      <p:sp>
        <p:nvSpPr>
          <p:cNvPr id="85" name="TextBox 7"/>
          <p:cNvSpPr>
            <a:spLocks noChangeArrowheads="1"/>
          </p:cNvSpPr>
          <p:nvPr/>
        </p:nvSpPr>
        <p:spPr bwMode="auto">
          <a:xfrm>
            <a:off x="2040326" y="4023598"/>
            <a:ext cx="51827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dirty="0" smtClean="0">
                <a:solidFill>
                  <a:schemeClr val="tx1">
                    <a:lumMod val="75000"/>
                    <a:lumOff val="25000"/>
                  </a:schemeClr>
                </a:solidFill>
                <a:latin typeface="微软雅黑" pitchFamily="34" charset="-122"/>
                <a:ea typeface="微软雅黑" pitchFamily="34" charset="-122"/>
                <a:sym typeface="微软雅黑" pitchFamily="34" charset="-122"/>
              </a:rPr>
              <a:t>QQ</a:t>
            </a:r>
            <a:r>
              <a:rPr lang="zh-CN" altLang="en-US" sz="1500" dirty="0" smtClean="0">
                <a:solidFill>
                  <a:schemeClr val="tx1">
                    <a:lumMod val="75000"/>
                    <a:lumOff val="25000"/>
                  </a:schemeClr>
                </a:solidFill>
                <a:latin typeface="微软雅黑" pitchFamily="34" charset="-122"/>
                <a:ea typeface="微软雅黑" pitchFamily="34" charset="-122"/>
                <a:sym typeface="微软雅黑" pitchFamily="34" charset="-122"/>
              </a:rPr>
              <a:t>群：</a:t>
            </a:r>
            <a:r>
              <a:rPr lang="en-US" altLang="zh-CN" sz="1500" dirty="0">
                <a:solidFill>
                  <a:schemeClr val="tx1">
                    <a:lumMod val="75000"/>
                    <a:lumOff val="25000"/>
                  </a:schemeClr>
                </a:solidFill>
                <a:latin typeface="微软雅黑" pitchFamily="34" charset="-122"/>
                <a:ea typeface="微软雅黑" pitchFamily="34" charset="-122"/>
                <a:sym typeface="微软雅黑" pitchFamily="34" charset="-122"/>
              </a:rPr>
              <a:t>©IntelliJ IDEA</a:t>
            </a:r>
            <a:r>
              <a:rPr lang="zh-CN" altLang="en-US" sz="1500" dirty="0">
                <a:solidFill>
                  <a:schemeClr val="tx1">
                    <a:lumMod val="75000"/>
                    <a:lumOff val="25000"/>
                  </a:schemeClr>
                </a:solidFill>
                <a:latin typeface="微软雅黑" pitchFamily="34" charset="-122"/>
                <a:ea typeface="微软雅黑" pitchFamily="34" charset="-122"/>
                <a:sym typeface="微软雅黑" pitchFamily="34" charset="-122"/>
              </a:rPr>
              <a:t>开源社③群 </a:t>
            </a:r>
            <a:r>
              <a:rPr lang="en-US" altLang="zh-CN" sz="1500" dirty="0">
                <a:solidFill>
                  <a:schemeClr val="tx1">
                    <a:lumMod val="75000"/>
                    <a:lumOff val="25000"/>
                  </a:schemeClr>
                </a:solidFill>
                <a:latin typeface="微软雅黑" pitchFamily="34" charset="-122"/>
                <a:ea typeface="微软雅黑" pitchFamily="34" charset="-122"/>
                <a:sym typeface="微软雅黑" pitchFamily="34" charset="-122"/>
              </a:rPr>
              <a:t>319872838</a:t>
            </a:r>
            <a:endParaRPr lang="zh-CN" altLang="en-US" sz="15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0560458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250" fill="hold"/>
                                        <p:tgtEl>
                                          <p:spTgt spid="21"/>
                                        </p:tgtEl>
                                        <p:attrNameLst>
                                          <p:attrName>ppt_w</p:attrName>
                                        </p:attrNameLst>
                                      </p:cBhvr>
                                      <p:tavLst>
                                        <p:tav tm="0">
                                          <p:val>
                                            <p:fltVal val="0"/>
                                          </p:val>
                                        </p:tav>
                                        <p:tav tm="100000">
                                          <p:val>
                                            <p:strVal val="#ppt_w"/>
                                          </p:val>
                                        </p:tav>
                                      </p:tavLst>
                                    </p:anim>
                                    <p:anim calcmode="lin" valueType="num">
                                      <p:cBhvr>
                                        <p:cTn id="23" dur="250" fill="hold"/>
                                        <p:tgtEl>
                                          <p:spTgt spid="21"/>
                                        </p:tgtEl>
                                        <p:attrNameLst>
                                          <p:attrName>ppt_h</p:attrName>
                                        </p:attrNameLst>
                                      </p:cBhvr>
                                      <p:tavLst>
                                        <p:tav tm="0">
                                          <p:val>
                                            <p:fltVal val="0"/>
                                          </p:val>
                                        </p:tav>
                                        <p:tav tm="100000">
                                          <p:val>
                                            <p:strVal val="#ppt_h"/>
                                          </p:val>
                                        </p:tav>
                                      </p:tavLst>
                                    </p:anim>
                                    <p:animEffect transition="in" filter="fade">
                                      <p:cBhvr>
                                        <p:cTn id="24" dur="250"/>
                                        <p:tgtEl>
                                          <p:spTgt spid="21"/>
                                        </p:tgtEl>
                                      </p:cBhvr>
                                    </p:animEffect>
                                  </p:childTnLst>
                                </p:cTn>
                              </p:par>
                            </p:childTnLst>
                          </p:cTn>
                        </p:par>
                        <p:par>
                          <p:cTn id="25" fill="hold">
                            <p:stCondLst>
                              <p:cond delay="1250"/>
                            </p:stCondLst>
                            <p:childTnLst>
                              <p:par>
                                <p:cTn id="26" presetID="5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par>
                          <p:cTn id="31" fill="hold">
                            <p:stCondLst>
                              <p:cond delay="1750"/>
                            </p:stCondLst>
                            <p:childTnLst>
                              <p:par>
                                <p:cTn id="32" presetID="53" presetClass="entr" presetSubtype="16"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par>
                          <p:cTn id="37" fill="hold">
                            <p:stCondLst>
                              <p:cond delay="2250"/>
                            </p:stCondLst>
                            <p:childTnLst>
                              <p:par>
                                <p:cTn id="38" presetID="53"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250" fill="hold"/>
                                        <p:tgtEl>
                                          <p:spTgt spid="22"/>
                                        </p:tgtEl>
                                        <p:attrNameLst>
                                          <p:attrName>ppt_w</p:attrName>
                                        </p:attrNameLst>
                                      </p:cBhvr>
                                      <p:tavLst>
                                        <p:tav tm="0">
                                          <p:val>
                                            <p:fltVal val="0"/>
                                          </p:val>
                                        </p:tav>
                                        <p:tav tm="100000">
                                          <p:val>
                                            <p:strVal val="#ppt_w"/>
                                          </p:val>
                                        </p:tav>
                                      </p:tavLst>
                                    </p:anim>
                                    <p:anim calcmode="lin" valueType="num">
                                      <p:cBhvr>
                                        <p:cTn id="41" dur="250" fill="hold"/>
                                        <p:tgtEl>
                                          <p:spTgt spid="22"/>
                                        </p:tgtEl>
                                        <p:attrNameLst>
                                          <p:attrName>ppt_h</p:attrName>
                                        </p:attrNameLst>
                                      </p:cBhvr>
                                      <p:tavLst>
                                        <p:tav tm="0">
                                          <p:val>
                                            <p:fltVal val="0"/>
                                          </p:val>
                                        </p:tav>
                                        <p:tav tm="100000">
                                          <p:val>
                                            <p:strVal val="#ppt_h"/>
                                          </p:val>
                                        </p:tav>
                                      </p:tavLst>
                                    </p:anim>
                                    <p:animEffect transition="in" filter="fade">
                                      <p:cBhvr>
                                        <p:cTn id="42" dur="250"/>
                                        <p:tgtEl>
                                          <p:spTgt spid="22"/>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p:cTn id="46" dur="500" fill="hold"/>
                                        <p:tgtEl>
                                          <p:spTgt spid="7"/>
                                        </p:tgtEl>
                                        <p:attrNameLst>
                                          <p:attrName>ppt_w</p:attrName>
                                        </p:attrNameLst>
                                      </p:cBhvr>
                                      <p:tavLst>
                                        <p:tav tm="0">
                                          <p:val>
                                            <p:fltVal val="0"/>
                                          </p:val>
                                        </p:tav>
                                        <p:tav tm="100000">
                                          <p:val>
                                            <p:strVal val="#ppt_w"/>
                                          </p:val>
                                        </p:tav>
                                      </p:tavLst>
                                    </p:anim>
                                    <p:anim calcmode="lin" valueType="num">
                                      <p:cBhvr>
                                        <p:cTn id="47" dur="500" fill="hold"/>
                                        <p:tgtEl>
                                          <p:spTgt spid="7"/>
                                        </p:tgtEl>
                                        <p:attrNameLst>
                                          <p:attrName>ppt_h</p:attrName>
                                        </p:attrNameLst>
                                      </p:cBhvr>
                                      <p:tavLst>
                                        <p:tav tm="0">
                                          <p:val>
                                            <p:fltVal val="0"/>
                                          </p:val>
                                        </p:tav>
                                        <p:tav tm="100000">
                                          <p:val>
                                            <p:strVal val="#ppt_h"/>
                                          </p:val>
                                        </p:tav>
                                      </p:tavLst>
                                    </p:anim>
                                    <p:animEffect transition="in" filter="fade">
                                      <p:cBhvr>
                                        <p:cTn id="48" dur="500"/>
                                        <p:tgtEl>
                                          <p:spTgt spid="7"/>
                                        </p:tgtEl>
                                      </p:cBhvr>
                                    </p:animEffect>
                                  </p:childTnLst>
                                </p:cTn>
                              </p:par>
                            </p:childTnLst>
                          </p:cTn>
                        </p:par>
                        <p:par>
                          <p:cTn id="49" fill="hold">
                            <p:stCondLst>
                              <p:cond delay="3000"/>
                            </p:stCondLst>
                            <p:childTnLst>
                              <p:par>
                                <p:cTn id="50" presetID="53" presetClass="entr" presetSubtype="16"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250" fill="hold"/>
                                        <p:tgtEl>
                                          <p:spTgt spid="23"/>
                                        </p:tgtEl>
                                        <p:attrNameLst>
                                          <p:attrName>ppt_w</p:attrName>
                                        </p:attrNameLst>
                                      </p:cBhvr>
                                      <p:tavLst>
                                        <p:tav tm="0">
                                          <p:val>
                                            <p:fltVal val="0"/>
                                          </p:val>
                                        </p:tav>
                                        <p:tav tm="100000">
                                          <p:val>
                                            <p:strVal val="#ppt_w"/>
                                          </p:val>
                                        </p:tav>
                                      </p:tavLst>
                                    </p:anim>
                                    <p:anim calcmode="lin" valueType="num">
                                      <p:cBhvr>
                                        <p:cTn id="59" dur="250" fill="hold"/>
                                        <p:tgtEl>
                                          <p:spTgt spid="23"/>
                                        </p:tgtEl>
                                        <p:attrNameLst>
                                          <p:attrName>ppt_h</p:attrName>
                                        </p:attrNameLst>
                                      </p:cBhvr>
                                      <p:tavLst>
                                        <p:tav tm="0">
                                          <p:val>
                                            <p:fltVal val="0"/>
                                          </p:val>
                                        </p:tav>
                                        <p:tav tm="100000">
                                          <p:val>
                                            <p:strVal val="#ppt_h"/>
                                          </p:val>
                                        </p:tav>
                                      </p:tavLst>
                                    </p:anim>
                                    <p:animEffect transition="in" filter="fade">
                                      <p:cBhvr>
                                        <p:cTn id="60" dur="250"/>
                                        <p:tgtEl>
                                          <p:spTgt spid="23"/>
                                        </p:tgtEl>
                                      </p:cBhvr>
                                    </p:animEffect>
                                  </p:childTnLst>
                                </p:cTn>
                              </p:par>
                            </p:childTnLst>
                          </p:cTn>
                        </p:par>
                        <p:par>
                          <p:cTn id="61" fill="hold">
                            <p:stCondLst>
                              <p:cond delay="3750"/>
                            </p:stCondLst>
                            <p:childTnLst>
                              <p:par>
                                <p:cTn id="62" presetID="53" presetClass="entr" presetSubtype="16" fill="hold" grpId="0" nodeType="after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p:cTn id="64" dur="500" fill="hold"/>
                                        <p:tgtEl>
                                          <p:spTgt spid="8"/>
                                        </p:tgtEl>
                                        <p:attrNameLst>
                                          <p:attrName>ppt_w</p:attrName>
                                        </p:attrNameLst>
                                      </p:cBhvr>
                                      <p:tavLst>
                                        <p:tav tm="0">
                                          <p:val>
                                            <p:fltVal val="0"/>
                                          </p:val>
                                        </p:tav>
                                        <p:tav tm="100000">
                                          <p:val>
                                            <p:strVal val="#ppt_w"/>
                                          </p:val>
                                        </p:tav>
                                      </p:tavLst>
                                    </p:anim>
                                    <p:anim calcmode="lin" valueType="num">
                                      <p:cBhvr>
                                        <p:cTn id="65" dur="500" fill="hold"/>
                                        <p:tgtEl>
                                          <p:spTgt spid="8"/>
                                        </p:tgtEl>
                                        <p:attrNameLst>
                                          <p:attrName>ppt_h</p:attrName>
                                        </p:attrNameLst>
                                      </p:cBhvr>
                                      <p:tavLst>
                                        <p:tav tm="0">
                                          <p:val>
                                            <p:fltVal val="0"/>
                                          </p:val>
                                        </p:tav>
                                        <p:tav tm="100000">
                                          <p:val>
                                            <p:strVal val="#ppt_h"/>
                                          </p:val>
                                        </p:tav>
                                      </p:tavLst>
                                    </p:anim>
                                    <p:animEffect transition="in" filter="fade">
                                      <p:cBhvr>
                                        <p:cTn id="66" dur="500"/>
                                        <p:tgtEl>
                                          <p:spTgt spid="8"/>
                                        </p:tgtEl>
                                      </p:cBhvr>
                                    </p:animEffect>
                                  </p:childTnLst>
                                </p:cTn>
                              </p:par>
                            </p:childTnLst>
                          </p:cTn>
                        </p:par>
                        <p:par>
                          <p:cTn id="67" fill="hold">
                            <p:stCondLst>
                              <p:cond delay="4250"/>
                            </p:stCondLst>
                            <p:childTnLst>
                              <p:par>
                                <p:cTn id="68" presetID="53" presetClass="entr" presetSubtype="16"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p:cTn id="70" dur="500" fill="hold"/>
                                        <p:tgtEl>
                                          <p:spTgt spid="18"/>
                                        </p:tgtEl>
                                        <p:attrNameLst>
                                          <p:attrName>ppt_w</p:attrName>
                                        </p:attrNameLst>
                                      </p:cBhvr>
                                      <p:tavLst>
                                        <p:tav tm="0">
                                          <p:val>
                                            <p:fltVal val="0"/>
                                          </p:val>
                                        </p:tav>
                                        <p:tav tm="100000">
                                          <p:val>
                                            <p:strVal val="#ppt_w"/>
                                          </p:val>
                                        </p:tav>
                                      </p:tavLst>
                                    </p:anim>
                                    <p:anim calcmode="lin" valueType="num">
                                      <p:cBhvr>
                                        <p:cTn id="71" dur="500" fill="hold"/>
                                        <p:tgtEl>
                                          <p:spTgt spid="18"/>
                                        </p:tgtEl>
                                        <p:attrNameLst>
                                          <p:attrName>ppt_h</p:attrName>
                                        </p:attrNameLst>
                                      </p:cBhvr>
                                      <p:tavLst>
                                        <p:tav tm="0">
                                          <p:val>
                                            <p:fltVal val="0"/>
                                          </p:val>
                                        </p:tav>
                                        <p:tav tm="100000">
                                          <p:val>
                                            <p:strVal val="#ppt_h"/>
                                          </p:val>
                                        </p:tav>
                                      </p:tavLst>
                                    </p:anim>
                                    <p:animEffect transition="in" filter="fade">
                                      <p:cBhvr>
                                        <p:cTn id="72" dur="500"/>
                                        <p:tgtEl>
                                          <p:spTgt spid="18"/>
                                        </p:tgtEl>
                                      </p:cBhvr>
                                    </p:animEffect>
                                  </p:childTnLst>
                                </p:cTn>
                              </p:par>
                            </p:childTnLst>
                          </p:cTn>
                        </p:par>
                        <p:par>
                          <p:cTn id="73" fill="hold">
                            <p:stCondLst>
                              <p:cond delay="4750"/>
                            </p:stCondLst>
                            <p:childTnLst>
                              <p:par>
                                <p:cTn id="74" presetID="53" presetClass="entr" presetSubtype="16"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250" fill="hold"/>
                                        <p:tgtEl>
                                          <p:spTgt spid="24"/>
                                        </p:tgtEl>
                                        <p:attrNameLst>
                                          <p:attrName>ppt_w</p:attrName>
                                        </p:attrNameLst>
                                      </p:cBhvr>
                                      <p:tavLst>
                                        <p:tav tm="0">
                                          <p:val>
                                            <p:fltVal val="0"/>
                                          </p:val>
                                        </p:tav>
                                        <p:tav tm="100000">
                                          <p:val>
                                            <p:strVal val="#ppt_w"/>
                                          </p:val>
                                        </p:tav>
                                      </p:tavLst>
                                    </p:anim>
                                    <p:anim calcmode="lin" valueType="num">
                                      <p:cBhvr>
                                        <p:cTn id="77" dur="250" fill="hold"/>
                                        <p:tgtEl>
                                          <p:spTgt spid="24"/>
                                        </p:tgtEl>
                                        <p:attrNameLst>
                                          <p:attrName>ppt_h</p:attrName>
                                        </p:attrNameLst>
                                      </p:cBhvr>
                                      <p:tavLst>
                                        <p:tav tm="0">
                                          <p:val>
                                            <p:fltVal val="0"/>
                                          </p:val>
                                        </p:tav>
                                        <p:tav tm="100000">
                                          <p:val>
                                            <p:strVal val="#ppt_h"/>
                                          </p:val>
                                        </p:tav>
                                      </p:tavLst>
                                    </p:anim>
                                    <p:animEffect transition="in" filter="fade">
                                      <p:cBhvr>
                                        <p:cTn id="78" dur="250"/>
                                        <p:tgtEl>
                                          <p:spTgt spid="24"/>
                                        </p:tgtEl>
                                      </p:cBhvr>
                                    </p:animEffect>
                                  </p:childTnLst>
                                </p:cTn>
                              </p:par>
                            </p:childTnLst>
                          </p:cTn>
                        </p:par>
                        <p:par>
                          <p:cTn id="79" fill="hold">
                            <p:stCondLst>
                              <p:cond delay="5000"/>
                            </p:stCondLst>
                            <p:childTnLst>
                              <p:par>
                                <p:cTn id="80" presetID="53" presetClass="entr" presetSubtype="16" fill="hold" nodeType="after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p:cTn id="82" dur="250" fill="hold"/>
                                        <p:tgtEl>
                                          <p:spTgt spid="34"/>
                                        </p:tgtEl>
                                        <p:attrNameLst>
                                          <p:attrName>ppt_w</p:attrName>
                                        </p:attrNameLst>
                                      </p:cBhvr>
                                      <p:tavLst>
                                        <p:tav tm="0">
                                          <p:val>
                                            <p:fltVal val="0"/>
                                          </p:val>
                                        </p:tav>
                                        <p:tav tm="100000">
                                          <p:val>
                                            <p:strVal val="#ppt_w"/>
                                          </p:val>
                                        </p:tav>
                                      </p:tavLst>
                                    </p:anim>
                                    <p:anim calcmode="lin" valueType="num">
                                      <p:cBhvr>
                                        <p:cTn id="83" dur="250" fill="hold"/>
                                        <p:tgtEl>
                                          <p:spTgt spid="34"/>
                                        </p:tgtEl>
                                        <p:attrNameLst>
                                          <p:attrName>ppt_h</p:attrName>
                                        </p:attrNameLst>
                                      </p:cBhvr>
                                      <p:tavLst>
                                        <p:tav tm="0">
                                          <p:val>
                                            <p:fltVal val="0"/>
                                          </p:val>
                                        </p:tav>
                                        <p:tav tm="100000">
                                          <p:val>
                                            <p:strVal val="#ppt_h"/>
                                          </p:val>
                                        </p:tav>
                                      </p:tavLst>
                                    </p:anim>
                                    <p:animEffect transition="in" filter="fade">
                                      <p:cBhvr>
                                        <p:cTn id="84" dur="250"/>
                                        <p:tgtEl>
                                          <p:spTgt spid="34"/>
                                        </p:tgtEl>
                                      </p:cBhvr>
                                    </p:animEffect>
                                  </p:childTnLst>
                                </p:cTn>
                              </p:par>
                            </p:childTnLst>
                          </p:cTn>
                        </p:par>
                        <p:par>
                          <p:cTn id="85" fill="hold">
                            <p:stCondLst>
                              <p:cond delay="5250"/>
                            </p:stCondLst>
                            <p:childTnLst>
                              <p:par>
                                <p:cTn id="86" presetID="53" presetClass="entr" presetSubtype="16" fill="hold" nodeType="afterEffect">
                                  <p:stCondLst>
                                    <p:cond delay="0"/>
                                  </p:stCondLst>
                                  <p:childTnLst>
                                    <p:set>
                                      <p:cBhvr>
                                        <p:cTn id="87" dur="1" fill="hold">
                                          <p:stCondLst>
                                            <p:cond delay="0"/>
                                          </p:stCondLst>
                                        </p:cTn>
                                        <p:tgtEl>
                                          <p:spTgt spid="37"/>
                                        </p:tgtEl>
                                        <p:attrNameLst>
                                          <p:attrName>style.visibility</p:attrName>
                                        </p:attrNameLst>
                                      </p:cBhvr>
                                      <p:to>
                                        <p:strVal val="visible"/>
                                      </p:to>
                                    </p:set>
                                    <p:anim calcmode="lin" valueType="num">
                                      <p:cBhvr>
                                        <p:cTn id="88" dur="250" fill="hold"/>
                                        <p:tgtEl>
                                          <p:spTgt spid="37"/>
                                        </p:tgtEl>
                                        <p:attrNameLst>
                                          <p:attrName>ppt_w</p:attrName>
                                        </p:attrNameLst>
                                      </p:cBhvr>
                                      <p:tavLst>
                                        <p:tav tm="0">
                                          <p:val>
                                            <p:fltVal val="0"/>
                                          </p:val>
                                        </p:tav>
                                        <p:tav tm="100000">
                                          <p:val>
                                            <p:strVal val="#ppt_w"/>
                                          </p:val>
                                        </p:tav>
                                      </p:tavLst>
                                    </p:anim>
                                    <p:anim calcmode="lin" valueType="num">
                                      <p:cBhvr>
                                        <p:cTn id="89" dur="250" fill="hold"/>
                                        <p:tgtEl>
                                          <p:spTgt spid="37"/>
                                        </p:tgtEl>
                                        <p:attrNameLst>
                                          <p:attrName>ppt_h</p:attrName>
                                        </p:attrNameLst>
                                      </p:cBhvr>
                                      <p:tavLst>
                                        <p:tav tm="0">
                                          <p:val>
                                            <p:fltVal val="0"/>
                                          </p:val>
                                        </p:tav>
                                        <p:tav tm="100000">
                                          <p:val>
                                            <p:strVal val="#ppt_h"/>
                                          </p:val>
                                        </p:tav>
                                      </p:tavLst>
                                    </p:anim>
                                    <p:animEffect transition="in" filter="fade">
                                      <p:cBhvr>
                                        <p:cTn id="90" dur="250"/>
                                        <p:tgtEl>
                                          <p:spTgt spid="37"/>
                                        </p:tgtEl>
                                      </p:cBhvr>
                                    </p:animEffect>
                                  </p:childTnLst>
                                </p:cTn>
                              </p:par>
                            </p:childTnLst>
                          </p:cTn>
                        </p:par>
                        <p:par>
                          <p:cTn id="91" fill="hold">
                            <p:stCondLst>
                              <p:cond delay="5500"/>
                            </p:stCondLst>
                            <p:childTnLst>
                              <p:par>
                                <p:cTn id="92" presetID="53" presetClass="entr" presetSubtype="16" fill="hold" nodeType="afterEffect">
                                  <p:stCondLst>
                                    <p:cond delay="0"/>
                                  </p:stCondLst>
                                  <p:childTnLst>
                                    <p:set>
                                      <p:cBhvr>
                                        <p:cTn id="93" dur="1" fill="hold">
                                          <p:stCondLst>
                                            <p:cond delay="0"/>
                                          </p:stCondLst>
                                        </p:cTn>
                                        <p:tgtEl>
                                          <p:spTgt spid="49"/>
                                        </p:tgtEl>
                                        <p:attrNameLst>
                                          <p:attrName>style.visibility</p:attrName>
                                        </p:attrNameLst>
                                      </p:cBhvr>
                                      <p:to>
                                        <p:strVal val="visible"/>
                                      </p:to>
                                    </p:set>
                                    <p:anim calcmode="lin" valueType="num">
                                      <p:cBhvr>
                                        <p:cTn id="94" dur="250" fill="hold"/>
                                        <p:tgtEl>
                                          <p:spTgt spid="49"/>
                                        </p:tgtEl>
                                        <p:attrNameLst>
                                          <p:attrName>ppt_w</p:attrName>
                                        </p:attrNameLst>
                                      </p:cBhvr>
                                      <p:tavLst>
                                        <p:tav tm="0">
                                          <p:val>
                                            <p:fltVal val="0"/>
                                          </p:val>
                                        </p:tav>
                                        <p:tav tm="100000">
                                          <p:val>
                                            <p:strVal val="#ppt_w"/>
                                          </p:val>
                                        </p:tav>
                                      </p:tavLst>
                                    </p:anim>
                                    <p:anim calcmode="lin" valueType="num">
                                      <p:cBhvr>
                                        <p:cTn id="95" dur="250" fill="hold"/>
                                        <p:tgtEl>
                                          <p:spTgt spid="49"/>
                                        </p:tgtEl>
                                        <p:attrNameLst>
                                          <p:attrName>ppt_h</p:attrName>
                                        </p:attrNameLst>
                                      </p:cBhvr>
                                      <p:tavLst>
                                        <p:tav tm="0">
                                          <p:val>
                                            <p:fltVal val="0"/>
                                          </p:val>
                                        </p:tav>
                                        <p:tav tm="100000">
                                          <p:val>
                                            <p:strVal val="#ppt_h"/>
                                          </p:val>
                                        </p:tav>
                                      </p:tavLst>
                                    </p:anim>
                                    <p:animEffect transition="in" filter="fade">
                                      <p:cBhvr>
                                        <p:cTn id="96" dur="250"/>
                                        <p:tgtEl>
                                          <p:spTgt spid="49"/>
                                        </p:tgtEl>
                                      </p:cBhvr>
                                    </p:animEffect>
                                  </p:childTnLst>
                                </p:cTn>
                              </p:par>
                            </p:childTnLst>
                          </p:cTn>
                        </p:par>
                        <p:par>
                          <p:cTn id="97" fill="hold">
                            <p:stCondLst>
                              <p:cond delay="5750"/>
                            </p:stCondLst>
                            <p:childTnLst>
                              <p:par>
                                <p:cTn id="98" presetID="53" presetClass="entr" presetSubtype="16" fill="hold" nodeType="afterEffect">
                                  <p:stCondLst>
                                    <p:cond delay="0"/>
                                  </p:stCondLst>
                                  <p:childTnLst>
                                    <p:set>
                                      <p:cBhvr>
                                        <p:cTn id="99" dur="1" fill="hold">
                                          <p:stCondLst>
                                            <p:cond delay="0"/>
                                          </p:stCondLst>
                                        </p:cTn>
                                        <p:tgtEl>
                                          <p:spTgt spid="43"/>
                                        </p:tgtEl>
                                        <p:attrNameLst>
                                          <p:attrName>style.visibility</p:attrName>
                                        </p:attrNameLst>
                                      </p:cBhvr>
                                      <p:to>
                                        <p:strVal val="visible"/>
                                      </p:to>
                                    </p:set>
                                    <p:anim calcmode="lin" valueType="num">
                                      <p:cBhvr>
                                        <p:cTn id="100" dur="250" fill="hold"/>
                                        <p:tgtEl>
                                          <p:spTgt spid="43"/>
                                        </p:tgtEl>
                                        <p:attrNameLst>
                                          <p:attrName>ppt_w</p:attrName>
                                        </p:attrNameLst>
                                      </p:cBhvr>
                                      <p:tavLst>
                                        <p:tav tm="0">
                                          <p:val>
                                            <p:fltVal val="0"/>
                                          </p:val>
                                        </p:tav>
                                        <p:tav tm="100000">
                                          <p:val>
                                            <p:strVal val="#ppt_w"/>
                                          </p:val>
                                        </p:tav>
                                      </p:tavLst>
                                    </p:anim>
                                    <p:anim calcmode="lin" valueType="num">
                                      <p:cBhvr>
                                        <p:cTn id="101" dur="250" fill="hold"/>
                                        <p:tgtEl>
                                          <p:spTgt spid="43"/>
                                        </p:tgtEl>
                                        <p:attrNameLst>
                                          <p:attrName>ppt_h</p:attrName>
                                        </p:attrNameLst>
                                      </p:cBhvr>
                                      <p:tavLst>
                                        <p:tav tm="0">
                                          <p:val>
                                            <p:fltVal val="0"/>
                                          </p:val>
                                        </p:tav>
                                        <p:tav tm="100000">
                                          <p:val>
                                            <p:strVal val="#ppt_h"/>
                                          </p:val>
                                        </p:tav>
                                      </p:tavLst>
                                    </p:anim>
                                    <p:animEffect transition="in" filter="fade">
                                      <p:cBhvr>
                                        <p:cTn id="102" dur="250"/>
                                        <p:tgtEl>
                                          <p:spTgt spid="43"/>
                                        </p:tgtEl>
                                      </p:cBhvr>
                                    </p:animEffect>
                                  </p:childTnLst>
                                </p:cTn>
                              </p:par>
                            </p:childTnLst>
                          </p:cTn>
                        </p:par>
                        <p:par>
                          <p:cTn id="103" fill="hold">
                            <p:stCondLst>
                              <p:cond delay="6000"/>
                            </p:stCondLst>
                            <p:childTnLst>
                              <p:par>
                                <p:cTn id="104" presetID="53" presetClass="entr" presetSubtype="16" fill="hold" nodeType="afterEffect">
                                  <p:stCondLst>
                                    <p:cond delay="0"/>
                                  </p:stCondLst>
                                  <p:childTnLst>
                                    <p:set>
                                      <p:cBhvr>
                                        <p:cTn id="105" dur="1" fill="hold">
                                          <p:stCondLst>
                                            <p:cond delay="0"/>
                                          </p:stCondLst>
                                        </p:cTn>
                                        <p:tgtEl>
                                          <p:spTgt spid="40"/>
                                        </p:tgtEl>
                                        <p:attrNameLst>
                                          <p:attrName>style.visibility</p:attrName>
                                        </p:attrNameLst>
                                      </p:cBhvr>
                                      <p:to>
                                        <p:strVal val="visible"/>
                                      </p:to>
                                    </p:set>
                                    <p:anim calcmode="lin" valueType="num">
                                      <p:cBhvr>
                                        <p:cTn id="106" dur="250" fill="hold"/>
                                        <p:tgtEl>
                                          <p:spTgt spid="40"/>
                                        </p:tgtEl>
                                        <p:attrNameLst>
                                          <p:attrName>ppt_w</p:attrName>
                                        </p:attrNameLst>
                                      </p:cBhvr>
                                      <p:tavLst>
                                        <p:tav tm="0">
                                          <p:val>
                                            <p:fltVal val="0"/>
                                          </p:val>
                                        </p:tav>
                                        <p:tav tm="100000">
                                          <p:val>
                                            <p:strVal val="#ppt_w"/>
                                          </p:val>
                                        </p:tav>
                                      </p:tavLst>
                                    </p:anim>
                                    <p:anim calcmode="lin" valueType="num">
                                      <p:cBhvr>
                                        <p:cTn id="107" dur="250" fill="hold"/>
                                        <p:tgtEl>
                                          <p:spTgt spid="40"/>
                                        </p:tgtEl>
                                        <p:attrNameLst>
                                          <p:attrName>ppt_h</p:attrName>
                                        </p:attrNameLst>
                                      </p:cBhvr>
                                      <p:tavLst>
                                        <p:tav tm="0">
                                          <p:val>
                                            <p:fltVal val="0"/>
                                          </p:val>
                                        </p:tav>
                                        <p:tav tm="100000">
                                          <p:val>
                                            <p:strVal val="#ppt_h"/>
                                          </p:val>
                                        </p:tav>
                                      </p:tavLst>
                                    </p:anim>
                                    <p:animEffect transition="in" filter="fade">
                                      <p:cBhvr>
                                        <p:cTn id="108" dur="250"/>
                                        <p:tgtEl>
                                          <p:spTgt spid="40"/>
                                        </p:tgtEl>
                                      </p:cBhvr>
                                    </p:animEffect>
                                  </p:childTnLst>
                                </p:cTn>
                              </p:par>
                            </p:childTnLst>
                          </p:cTn>
                        </p:par>
                        <p:par>
                          <p:cTn id="109" fill="hold">
                            <p:stCondLst>
                              <p:cond delay="6250"/>
                            </p:stCondLst>
                            <p:childTnLst>
                              <p:par>
                                <p:cTn id="110" presetID="53" presetClass="entr" presetSubtype="16"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250" fill="hold"/>
                                        <p:tgtEl>
                                          <p:spTgt spid="25"/>
                                        </p:tgtEl>
                                        <p:attrNameLst>
                                          <p:attrName>ppt_w</p:attrName>
                                        </p:attrNameLst>
                                      </p:cBhvr>
                                      <p:tavLst>
                                        <p:tav tm="0">
                                          <p:val>
                                            <p:fltVal val="0"/>
                                          </p:val>
                                        </p:tav>
                                        <p:tav tm="100000">
                                          <p:val>
                                            <p:strVal val="#ppt_w"/>
                                          </p:val>
                                        </p:tav>
                                      </p:tavLst>
                                    </p:anim>
                                    <p:anim calcmode="lin" valueType="num">
                                      <p:cBhvr>
                                        <p:cTn id="113" dur="250" fill="hold"/>
                                        <p:tgtEl>
                                          <p:spTgt spid="25"/>
                                        </p:tgtEl>
                                        <p:attrNameLst>
                                          <p:attrName>ppt_h</p:attrName>
                                        </p:attrNameLst>
                                      </p:cBhvr>
                                      <p:tavLst>
                                        <p:tav tm="0">
                                          <p:val>
                                            <p:fltVal val="0"/>
                                          </p:val>
                                        </p:tav>
                                        <p:tav tm="100000">
                                          <p:val>
                                            <p:strVal val="#ppt_h"/>
                                          </p:val>
                                        </p:tav>
                                      </p:tavLst>
                                    </p:anim>
                                    <p:animEffect transition="in" filter="fade">
                                      <p:cBhvr>
                                        <p:cTn id="114" dur="250"/>
                                        <p:tgtEl>
                                          <p:spTgt spid="25"/>
                                        </p:tgtEl>
                                      </p:cBhvr>
                                    </p:animEffect>
                                  </p:childTnLst>
                                </p:cTn>
                              </p:par>
                            </p:childTnLst>
                          </p:cTn>
                        </p:par>
                        <p:par>
                          <p:cTn id="115" fill="hold">
                            <p:stCondLst>
                              <p:cond delay="6500"/>
                            </p:stCondLst>
                            <p:childTnLst>
                              <p:par>
                                <p:cTn id="116" presetID="53" presetClass="entr" presetSubtype="16" fill="hold" nodeType="afterEffect">
                                  <p:stCondLst>
                                    <p:cond delay="0"/>
                                  </p:stCondLst>
                                  <p:childTnLst>
                                    <p:set>
                                      <p:cBhvr>
                                        <p:cTn id="117" dur="1" fill="hold">
                                          <p:stCondLst>
                                            <p:cond delay="0"/>
                                          </p:stCondLst>
                                        </p:cTn>
                                        <p:tgtEl>
                                          <p:spTgt spid="31"/>
                                        </p:tgtEl>
                                        <p:attrNameLst>
                                          <p:attrName>style.visibility</p:attrName>
                                        </p:attrNameLst>
                                      </p:cBhvr>
                                      <p:to>
                                        <p:strVal val="visible"/>
                                      </p:to>
                                    </p:set>
                                    <p:anim calcmode="lin" valueType="num">
                                      <p:cBhvr>
                                        <p:cTn id="118" dur="250" fill="hold"/>
                                        <p:tgtEl>
                                          <p:spTgt spid="31"/>
                                        </p:tgtEl>
                                        <p:attrNameLst>
                                          <p:attrName>ppt_w</p:attrName>
                                        </p:attrNameLst>
                                      </p:cBhvr>
                                      <p:tavLst>
                                        <p:tav tm="0">
                                          <p:val>
                                            <p:fltVal val="0"/>
                                          </p:val>
                                        </p:tav>
                                        <p:tav tm="100000">
                                          <p:val>
                                            <p:strVal val="#ppt_w"/>
                                          </p:val>
                                        </p:tav>
                                      </p:tavLst>
                                    </p:anim>
                                    <p:anim calcmode="lin" valueType="num">
                                      <p:cBhvr>
                                        <p:cTn id="119" dur="250" fill="hold"/>
                                        <p:tgtEl>
                                          <p:spTgt spid="31"/>
                                        </p:tgtEl>
                                        <p:attrNameLst>
                                          <p:attrName>ppt_h</p:attrName>
                                        </p:attrNameLst>
                                      </p:cBhvr>
                                      <p:tavLst>
                                        <p:tav tm="0">
                                          <p:val>
                                            <p:fltVal val="0"/>
                                          </p:val>
                                        </p:tav>
                                        <p:tav tm="100000">
                                          <p:val>
                                            <p:strVal val="#ppt_h"/>
                                          </p:val>
                                        </p:tav>
                                      </p:tavLst>
                                    </p:anim>
                                    <p:animEffect transition="in" filter="fade">
                                      <p:cBhvr>
                                        <p:cTn id="120" dur="250"/>
                                        <p:tgtEl>
                                          <p:spTgt spid="31"/>
                                        </p:tgtEl>
                                      </p:cBhvr>
                                    </p:animEffect>
                                  </p:childTnLst>
                                </p:cTn>
                              </p:par>
                            </p:childTnLst>
                          </p:cTn>
                        </p:par>
                        <p:par>
                          <p:cTn id="121" fill="hold">
                            <p:stCondLst>
                              <p:cond delay="6750"/>
                            </p:stCondLst>
                            <p:childTnLst>
                              <p:par>
                                <p:cTn id="122" presetID="53" presetClass="entr" presetSubtype="16" fill="hold" nodeType="afterEffect">
                                  <p:stCondLst>
                                    <p:cond delay="0"/>
                                  </p:stCondLst>
                                  <p:childTnLst>
                                    <p:set>
                                      <p:cBhvr>
                                        <p:cTn id="123" dur="1" fill="hold">
                                          <p:stCondLst>
                                            <p:cond delay="0"/>
                                          </p:stCondLst>
                                        </p:cTn>
                                        <p:tgtEl>
                                          <p:spTgt spid="52"/>
                                        </p:tgtEl>
                                        <p:attrNameLst>
                                          <p:attrName>style.visibility</p:attrName>
                                        </p:attrNameLst>
                                      </p:cBhvr>
                                      <p:to>
                                        <p:strVal val="visible"/>
                                      </p:to>
                                    </p:set>
                                    <p:anim calcmode="lin" valueType="num">
                                      <p:cBhvr>
                                        <p:cTn id="124" dur="250" fill="hold"/>
                                        <p:tgtEl>
                                          <p:spTgt spid="52"/>
                                        </p:tgtEl>
                                        <p:attrNameLst>
                                          <p:attrName>ppt_w</p:attrName>
                                        </p:attrNameLst>
                                      </p:cBhvr>
                                      <p:tavLst>
                                        <p:tav tm="0">
                                          <p:val>
                                            <p:fltVal val="0"/>
                                          </p:val>
                                        </p:tav>
                                        <p:tav tm="100000">
                                          <p:val>
                                            <p:strVal val="#ppt_w"/>
                                          </p:val>
                                        </p:tav>
                                      </p:tavLst>
                                    </p:anim>
                                    <p:anim calcmode="lin" valueType="num">
                                      <p:cBhvr>
                                        <p:cTn id="125" dur="250" fill="hold"/>
                                        <p:tgtEl>
                                          <p:spTgt spid="52"/>
                                        </p:tgtEl>
                                        <p:attrNameLst>
                                          <p:attrName>ppt_h</p:attrName>
                                        </p:attrNameLst>
                                      </p:cBhvr>
                                      <p:tavLst>
                                        <p:tav tm="0">
                                          <p:val>
                                            <p:fltVal val="0"/>
                                          </p:val>
                                        </p:tav>
                                        <p:tav tm="100000">
                                          <p:val>
                                            <p:strVal val="#ppt_h"/>
                                          </p:val>
                                        </p:tav>
                                      </p:tavLst>
                                    </p:anim>
                                    <p:animEffect transition="in" filter="fade">
                                      <p:cBhvr>
                                        <p:cTn id="126" dur="250"/>
                                        <p:tgtEl>
                                          <p:spTgt spid="52"/>
                                        </p:tgtEl>
                                      </p:cBhvr>
                                    </p:animEffect>
                                  </p:childTnLst>
                                </p:cTn>
                              </p:par>
                            </p:childTnLst>
                          </p:cTn>
                        </p:par>
                        <p:par>
                          <p:cTn id="127" fill="hold">
                            <p:stCondLst>
                              <p:cond delay="7000"/>
                            </p:stCondLst>
                            <p:childTnLst>
                              <p:par>
                                <p:cTn id="128" presetID="53" presetClass="entr" presetSubtype="16" fill="hold" nodeType="afterEffect">
                                  <p:stCondLst>
                                    <p:cond delay="0"/>
                                  </p:stCondLst>
                                  <p:childTnLst>
                                    <p:set>
                                      <p:cBhvr>
                                        <p:cTn id="129" dur="1" fill="hold">
                                          <p:stCondLst>
                                            <p:cond delay="0"/>
                                          </p:stCondLst>
                                        </p:cTn>
                                        <p:tgtEl>
                                          <p:spTgt spid="55"/>
                                        </p:tgtEl>
                                        <p:attrNameLst>
                                          <p:attrName>style.visibility</p:attrName>
                                        </p:attrNameLst>
                                      </p:cBhvr>
                                      <p:to>
                                        <p:strVal val="visible"/>
                                      </p:to>
                                    </p:set>
                                    <p:anim calcmode="lin" valueType="num">
                                      <p:cBhvr>
                                        <p:cTn id="130" dur="250" fill="hold"/>
                                        <p:tgtEl>
                                          <p:spTgt spid="55"/>
                                        </p:tgtEl>
                                        <p:attrNameLst>
                                          <p:attrName>ppt_w</p:attrName>
                                        </p:attrNameLst>
                                      </p:cBhvr>
                                      <p:tavLst>
                                        <p:tav tm="0">
                                          <p:val>
                                            <p:fltVal val="0"/>
                                          </p:val>
                                        </p:tav>
                                        <p:tav tm="100000">
                                          <p:val>
                                            <p:strVal val="#ppt_w"/>
                                          </p:val>
                                        </p:tav>
                                      </p:tavLst>
                                    </p:anim>
                                    <p:anim calcmode="lin" valueType="num">
                                      <p:cBhvr>
                                        <p:cTn id="131" dur="250" fill="hold"/>
                                        <p:tgtEl>
                                          <p:spTgt spid="55"/>
                                        </p:tgtEl>
                                        <p:attrNameLst>
                                          <p:attrName>ppt_h</p:attrName>
                                        </p:attrNameLst>
                                      </p:cBhvr>
                                      <p:tavLst>
                                        <p:tav tm="0">
                                          <p:val>
                                            <p:fltVal val="0"/>
                                          </p:val>
                                        </p:tav>
                                        <p:tav tm="100000">
                                          <p:val>
                                            <p:strVal val="#ppt_h"/>
                                          </p:val>
                                        </p:tav>
                                      </p:tavLst>
                                    </p:anim>
                                    <p:animEffect transition="in" filter="fade">
                                      <p:cBhvr>
                                        <p:cTn id="132" dur="250"/>
                                        <p:tgtEl>
                                          <p:spTgt spid="55"/>
                                        </p:tgtEl>
                                      </p:cBhvr>
                                    </p:animEffect>
                                  </p:childTnLst>
                                </p:cTn>
                              </p:par>
                            </p:childTnLst>
                          </p:cTn>
                        </p:par>
                        <p:par>
                          <p:cTn id="133" fill="hold">
                            <p:stCondLst>
                              <p:cond delay="7250"/>
                            </p:stCondLst>
                            <p:childTnLst>
                              <p:par>
                                <p:cTn id="134" presetID="53" presetClass="entr" presetSubtype="16" fill="hold" nodeType="afterEffect">
                                  <p:stCondLst>
                                    <p:cond delay="0"/>
                                  </p:stCondLst>
                                  <p:childTnLst>
                                    <p:set>
                                      <p:cBhvr>
                                        <p:cTn id="135" dur="1" fill="hold">
                                          <p:stCondLst>
                                            <p:cond delay="0"/>
                                          </p:stCondLst>
                                        </p:cTn>
                                        <p:tgtEl>
                                          <p:spTgt spid="28"/>
                                        </p:tgtEl>
                                        <p:attrNameLst>
                                          <p:attrName>style.visibility</p:attrName>
                                        </p:attrNameLst>
                                      </p:cBhvr>
                                      <p:to>
                                        <p:strVal val="visible"/>
                                      </p:to>
                                    </p:set>
                                    <p:anim calcmode="lin" valueType="num">
                                      <p:cBhvr>
                                        <p:cTn id="136" dur="250" fill="hold"/>
                                        <p:tgtEl>
                                          <p:spTgt spid="28"/>
                                        </p:tgtEl>
                                        <p:attrNameLst>
                                          <p:attrName>ppt_w</p:attrName>
                                        </p:attrNameLst>
                                      </p:cBhvr>
                                      <p:tavLst>
                                        <p:tav tm="0">
                                          <p:val>
                                            <p:fltVal val="0"/>
                                          </p:val>
                                        </p:tav>
                                        <p:tav tm="100000">
                                          <p:val>
                                            <p:strVal val="#ppt_w"/>
                                          </p:val>
                                        </p:tav>
                                      </p:tavLst>
                                    </p:anim>
                                    <p:anim calcmode="lin" valueType="num">
                                      <p:cBhvr>
                                        <p:cTn id="137" dur="250" fill="hold"/>
                                        <p:tgtEl>
                                          <p:spTgt spid="28"/>
                                        </p:tgtEl>
                                        <p:attrNameLst>
                                          <p:attrName>ppt_h</p:attrName>
                                        </p:attrNameLst>
                                      </p:cBhvr>
                                      <p:tavLst>
                                        <p:tav tm="0">
                                          <p:val>
                                            <p:fltVal val="0"/>
                                          </p:val>
                                        </p:tav>
                                        <p:tav tm="100000">
                                          <p:val>
                                            <p:strVal val="#ppt_h"/>
                                          </p:val>
                                        </p:tav>
                                      </p:tavLst>
                                    </p:anim>
                                    <p:animEffect transition="in" filter="fade">
                                      <p:cBhvr>
                                        <p:cTn id="138" dur="250"/>
                                        <p:tgtEl>
                                          <p:spTgt spid="28"/>
                                        </p:tgtEl>
                                      </p:cBhvr>
                                    </p:animEffect>
                                  </p:childTnLst>
                                </p:cTn>
                              </p:par>
                            </p:childTnLst>
                          </p:cTn>
                        </p:par>
                        <p:par>
                          <p:cTn id="139" fill="hold">
                            <p:stCondLst>
                              <p:cond delay="7500"/>
                            </p:stCondLst>
                            <p:childTnLst>
                              <p:par>
                                <p:cTn id="140" presetID="53" presetClass="entr" presetSubtype="16" fill="hold" nodeType="afterEffect">
                                  <p:stCondLst>
                                    <p:cond delay="0"/>
                                  </p:stCondLst>
                                  <p:childTnLst>
                                    <p:set>
                                      <p:cBhvr>
                                        <p:cTn id="141" dur="1" fill="hold">
                                          <p:stCondLst>
                                            <p:cond delay="0"/>
                                          </p:stCondLst>
                                        </p:cTn>
                                        <p:tgtEl>
                                          <p:spTgt spid="46"/>
                                        </p:tgtEl>
                                        <p:attrNameLst>
                                          <p:attrName>style.visibility</p:attrName>
                                        </p:attrNameLst>
                                      </p:cBhvr>
                                      <p:to>
                                        <p:strVal val="visible"/>
                                      </p:to>
                                    </p:set>
                                    <p:anim calcmode="lin" valueType="num">
                                      <p:cBhvr>
                                        <p:cTn id="142" dur="250" fill="hold"/>
                                        <p:tgtEl>
                                          <p:spTgt spid="46"/>
                                        </p:tgtEl>
                                        <p:attrNameLst>
                                          <p:attrName>ppt_w</p:attrName>
                                        </p:attrNameLst>
                                      </p:cBhvr>
                                      <p:tavLst>
                                        <p:tav tm="0">
                                          <p:val>
                                            <p:fltVal val="0"/>
                                          </p:val>
                                        </p:tav>
                                        <p:tav tm="100000">
                                          <p:val>
                                            <p:strVal val="#ppt_w"/>
                                          </p:val>
                                        </p:tav>
                                      </p:tavLst>
                                    </p:anim>
                                    <p:anim calcmode="lin" valueType="num">
                                      <p:cBhvr>
                                        <p:cTn id="143" dur="250" fill="hold"/>
                                        <p:tgtEl>
                                          <p:spTgt spid="46"/>
                                        </p:tgtEl>
                                        <p:attrNameLst>
                                          <p:attrName>ppt_h</p:attrName>
                                        </p:attrNameLst>
                                      </p:cBhvr>
                                      <p:tavLst>
                                        <p:tav tm="0">
                                          <p:val>
                                            <p:fltVal val="0"/>
                                          </p:val>
                                        </p:tav>
                                        <p:tav tm="100000">
                                          <p:val>
                                            <p:strVal val="#ppt_h"/>
                                          </p:val>
                                        </p:tav>
                                      </p:tavLst>
                                    </p:anim>
                                    <p:animEffect transition="in" filter="fade">
                                      <p:cBhvr>
                                        <p:cTn id="144" dur="250"/>
                                        <p:tgtEl>
                                          <p:spTgt spid="46"/>
                                        </p:tgtEl>
                                      </p:cBhvr>
                                    </p:animEffect>
                                  </p:childTnLst>
                                </p:cTn>
                              </p:par>
                            </p:childTnLst>
                          </p:cTn>
                        </p:par>
                        <p:par>
                          <p:cTn id="145" fill="hold">
                            <p:stCondLst>
                              <p:cond delay="7750"/>
                            </p:stCondLst>
                            <p:childTnLst>
                              <p:par>
                                <p:cTn id="146" presetID="53" presetClass="entr" presetSubtype="16" fill="hold" nodeType="afterEffect">
                                  <p:stCondLst>
                                    <p:cond delay="0"/>
                                  </p:stCondLst>
                                  <p:childTnLst>
                                    <p:set>
                                      <p:cBhvr>
                                        <p:cTn id="147" dur="1" fill="hold">
                                          <p:stCondLst>
                                            <p:cond delay="0"/>
                                          </p:stCondLst>
                                        </p:cTn>
                                        <p:tgtEl>
                                          <p:spTgt spid="58"/>
                                        </p:tgtEl>
                                        <p:attrNameLst>
                                          <p:attrName>style.visibility</p:attrName>
                                        </p:attrNameLst>
                                      </p:cBhvr>
                                      <p:to>
                                        <p:strVal val="visible"/>
                                      </p:to>
                                    </p:set>
                                    <p:anim calcmode="lin" valueType="num">
                                      <p:cBhvr>
                                        <p:cTn id="148" dur="250" fill="hold"/>
                                        <p:tgtEl>
                                          <p:spTgt spid="58"/>
                                        </p:tgtEl>
                                        <p:attrNameLst>
                                          <p:attrName>ppt_w</p:attrName>
                                        </p:attrNameLst>
                                      </p:cBhvr>
                                      <p:tavLst>
                                        <p:tav tm="0">
                                          <p:val>
                                            <p:fltVal val="0"/>
                                          </p:val>
                                        </p:tav>
                                        <p:tav tm="100000">
                                          <p:val>
                                            <p:strVal val="#ppt_w"/>
                                          </p:val>
                                        </p:tav>
                                      </p:tavLst>
                                    </p:anim>
                                    <p:anim calcmode="lin" valueType="num">
                                      <p:cBhvr>
                                        <p:cTn id="149" dur="250" fill="hold"/>
                                        <p:tgtEl>
                                          <p:spTgt spid="58"/>
                                        </p:tgtEl>
                                        <p:attrNameLst>
                                          <p:attrName>ppt_h</p:attrName>
                                        </p:attrNameLst>
                                      </p:cBhvr>
                                      <p:tavLst>
                                        <p:tav tm="0">
                                          <p:val>
                                            <p:fltVal val="0"/>
                                          </p:val>
                                        </p:tav>
                                        <p:tav tm="100000">
                                          <p:val>
                                            <p:strVal val="#ppt_h"/>
                                          </p:val>
                                        </p:tav>
                                      </p:tavLst>
                                    </p:anim>
                                    <p:animEffect transition="in" filter="fade">
                                      <p:cBhvr>
                                        <p:cTn id="150" dur="250"/>
                                        <p:tgtEl>
                                          <p:spTgt spid="58"/>
                                        </p:tgtEl>
                                      </p:cBhvr>
                                    </p:animEffect>
                                  </p:childTnLst>
                                </p:cTn>
                              </p:par>
                            </p:childTnLst>
                          </p:cTn>
                        </p:par>
                        <p:par>
                          <p:cTn id="151" fill="hold">
                            <p:stCondLst>
                              <p:cond delay="8000"/>
                            </p:stCondLst>
                            <p:childTnLst>
                              <p:par>
                                <p:cTn id="152" presetID="10" presetClass="entr" presetSubtype="0" fill="hold" grpId="0" nodeType="after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fade">
                                      <p:cBhvr>
                                        <p:cTn id="154" dur="500"/>
                                        <p:tgtEl>
                                          <p:spTgt spid="61"/>
                                        </p:tgtEl>
                                      </p:cBhvr>
                                    </p:animEffect>
                                  </p:childTnLst>
                                </p:cTn>
                              </p:par>
                              <p:par>
                                <p:cTn id="155" presetID="10" presetClass="entr" presetSubtype="0" fill="hold" nodeType="withEffect">
                                  <p:stCondLst>
                                    <p:cond delay="0"/>
                                  </p:stCondLst>
                                  <p:childTnLst>
                                    <p:set>
                                      <p:cBhvr>
                                        <p:cTn id="156" dur="1" fill="hold">
                                          <p:stCondLst>
                                            <p:cond delay="0"/>
                                          </p:stCondLst>
                                        </p:cTn>
                                        <p:tgtEl>
                                          <p:spTgt spid="63"/>
                                        </p:tgtEl>
                                        <p:attrNameLst>
                                          <p:attrName>style.visibility</p:attrName>
                                        </p:attrNameLst>
                                      </p:cBhvr>
                                      <p:to>
                                        <p:strVal val="visible"/>
                                      </p:to>
                                    </p:set>
                                    <p:animEffect transition="in" filter="fade">
                                      <p:cBhvr>
                                        <p:cTn id="157" dur="500"/>
                                        <p:tgtEl>
                                          <p:spTgt spid="63"/>
                                        </p:tgtEl>
                                      </p:cBhvr>
                                    </p:animEffect>
                                  </p:childTnLst>
                                </p:cTn>
                              </p:par>
                            </p:childTnLst>
                          </p:cTn>
                        </p:par>
                        <p:par>
                          <p:cTn id="158" fill="hold">
                            <p:stCondLst>
                              <p:cond delay="8500"/>
                            </p:stCondLst>
                            <p:childTnLst>
                              <p:par>
                                <p:cTn id="159" presetID="1" presetClass="entr" presetSubtype="0" fill="hold" nodeType="afterEffect">
                                  <p:stCondLst>
                                    <p:cond delay="0"/>
                                  </p:stCondLst>
                                  <p:childTnLst>
                                    <p:set>
                                      <p:cBhvr>
                                        <p:cTn id="160" dur="1" fill="hold">
                                          <p:stCondLst>
                                            <p:cond delay="0"/>
                                          </p:stCondLst>
                                        </p:cTn>
                                        <p:tgtEl>
                                          <p:spTgt spid="63"/>
                                        </p:tgtEl>
                                        <p:attrNameLst>
                                          <p:attrName>style.visibility</p:attrName>
                                        </p:attrNameLst>
                                      </p:cBhvr>
                                      <p:to>
                                        <p:strVal val="visible"/>
                                      </p:to>
                                    </p:set>
                                  </p:childTnLst>
                                </p:cTn>
                              </p:par>
                              <p:par>
                                <p:cTn id="161" presetID="63" presetClass="path" presetSubtype="0" accel="50000" decel="50000" fill="hold" nodeType="withEffect">
                                  <p:stCondLst>
                                    <p:cond delay="0"/>
                                  </p:stCondLst>
                                  <p:childTnLst>
                                    <p:animMotion origin="layout" path="M 4.44444E-6 -4.78691E-6 L 0.575 -4.78691E-6 " pathEditMode="relative" rAng="0" ptsTypes="AA">
                                      <p:cBhvr>
                                        <p:cTn id="162" dur="2000" fill="hold"/>
                                        <p:tgtEl>
                                          <p:spTgt spid="63"/>
                                        </p:tgtEl>
                                        <p:attrNameLst>
                                          <p:attrName>ppt_x</p:attrName>
                                          <p:attrName>ppt_y</p:attrName>
                                        </p:attrNameLst>
                                      </p:cBhvr>
                                      <p:rCtr x="28750" y="0"/>
                                    </p:animMotion>
                                  </p:childTnLst>
                                </p:cTn>
                              </p:par>
                              <p:par>
                                <p:cTn id="163" presetID="22" presetClass="entr" presetSubtype="8" fill="hold" grpId="0" nodeType="withEffect">
                                  <p:stCondLst>
                                    <p:cond delay="250"/>
                                  </p:stCondLst>
                                  <p:childTnLst>
                                    <p:set>
                                      <p:cBhvr>
                                        <p:cTn id="164" dur="1" fill="hold">
                                          <p:stCondLst>
                                            <p:cond delay="0"/>
                                          </p:stCondLst>
                                        </p:cTn>
                                        <p:tgtEl>
                                          <p:spTgt spid="62"/>
                                        </p:tgtEl>
                                        <p:attrNameLst>
                                          <p:attrName>style.visibility</p:attrName>
                                        </p:attrNameLst>
                                      </p:cBhvr>
                                      <p:to>
                                        <p:strVal val="visible"/>
                                      </p:to>
                                    </p:set>
                                    <p:animEffect transition="in" filter="wipe(left)">
                                      <p:cBhvr>
                                        <p:cTn id="165" dur="1750"/>
                                        <p:tgtEl>
                                          <p:spTgt spid="62"/>
                                        </p:tgtEl>
                                      </p:cBhvr>
                                    </p:animEffect>
                                  </p:childTnLst>
                                </p:cTn>
                              </p:par>
                              <p:par>
                                <p:cTn id="166" presetID="1" presetClass="entr" presetSubtype="0" fill="hold" nodeType="withEffect">
                                  <p:stCondLst>
                                    <p:cond delay="0"/>
                                  </p:stCondLst>
                                  <p:childTnLst>
                                    <p:set>
                                      <p:cBhvr>
                                        <p:cTn id="167" dur="1" fill="hold">
                                          <p:stCondLst>
                                            <p:cond delay="0"/>
                                          </p:stCondLst>
                                        </p:cTn>
                                        <p:tgtEl>
                                          <p:spTgt spid="66"/>
                                        </p:tgtEl>
                                        <p:attrNameLst>
                                          <p:attrName>style.visibility</p:attrName>
                                        </p:attrNameLst>
                                      </p:cBhvr>
                                      <p:to>
                                        <p:strVal val="visible"/>
                                      </p:to>
                                    </p:set>
                                  </p:childTnLst>
                                </p:cTn>
                              </p:par>
                              <p:par>
                                <p:cTn id="168" presetID="63" presetClass="path" presetSubtype="0" accel="50000" decel="50000" fill="hold" nodeType="withEffect">
                                  <p:stCondLst>
                                    <p:cond delay="0"/>
                                  </p:stCondLst>
                                  <p:childTnLst>
                                    <p:animMotion origin="layout" path="M -4.16667E-6 4.93827E-6 L 0.58351 4.93827E-6 " pathEditMode="relative" rAng="0" ptsTypes="AA">
                                      <p:cBhvr>
                                        <p:cTn id="169" dur="2000" fill="hold"/>
                                        <p:tgtEl>
                                          <p:spTgt spid="66"/>
                                        </p:tgtEl>
                                        <p:attrNameLst>
                                          <p:attrName>ppt_x</p:attrName>
                                          <p:attrName>ppt_y</p:attrName>
                                        </p:attrNameLst>
                                      </p:cBhvr>
                                      <p:rCtr x="29167" y="0"/>
                                    </p:animMotion>
                                  </p:childTnLst>
                                </p:cTn>
                              </p:par>
                            </p:childTnLst>
                          </p:cTn>
                        </p:par>
                        <p:par>
                          <p:cTn id="170" fill="hold">
                            <p:stCondLst>
                              <p:cond delay="10500"/>
                            </p:stCondLst>
                            <p:childTnLst>
                              <p:par>
                                <p:cTn id="171" presetID="42" presetClass="exit" presetSubtype="0" fill="hold" nodeType="afterEffect">
                                  <p:stCondLst>
                                    <p:cond delay="0"/>
                                  </p:stCondLst>
                                  <p:childTnLst>
                                    <p:animEffect transition="out" filter="fade">
                                      <p:cBhvr>
                                        <p:cTn id="172" dur="1000"/>
                                        <p:tgtEl>
                                          <p:spTgt spid="66"/>
                                        </p:tgtEl>
                                      </p:cBhvr>
                                    </p:animEffect>
                                    <p:anim calcmode="lin" valueType="num">
                                      <p:cBhvr>
                                        <p:cTn id="173" dur="1000"/>
                                        <p:tgtEl>
                                          <p:spTgt spid="66"/>
                                        </p:tgtEl>
                                        <p:attrNameLst>
                                          <p:attrName>ppt_x</p:attrName>
                                        </p:attrNameLst>
                                      </p:cBhvr>
                                      <p:tavLst>
                                        <p:tav tm="0">
                                          <p:val>
                                            <p:strVal val="ppt_x"/>
                                          </p:val>
                                        </p:tav>
                                        <p:tav tm="100000">
                                          <p:val>
                                            <p:strVal val="ppt_x"/>
                                          </p:val>
                                        </p:tav>
                                      </p:tavLst>
                                    </p:anim>
                                    <p:anim calcmode="lin" valueType="num">
                                      <p:cBhvr>
                                        <p:cTn id="174" dur="1000"/>
                                        <p:tgtEl>
                                          <p:spTgt spid="66"/>
                                        </p:tgtEl>
                                        <p:attrNameLst>
                                          <p:attrName>ppt_y</p:attrName>
                                        </p:attrNameLst>
                                      </p:cBhvr>
                                      <p:tavLst>
                                        <p:tav tm="0">
                                          <p:val>
                                            <p:strVal val="ppt_y"/>
                                          </p:val>
                                        </p:tav>
                                        <p:tav tm="100000">
                                          <p:val>
                                            <p:strVal val="ppt_y+.1"/>
                                          </p:val>
                                        </p:tav>
                                      </p:tavLst>
                                    </p:anim>
                                    <p:set>
                                      <p:cBhvr>
                                        <p:cTn id="175" dur="1" fill="hold">
                                          <p:stCondLst>
                                            <p:cond delay="999"/>
                                          </p:stCondLst>
                                        </p:cTn>
                                        <p:tgtEl>
                                          <p:spTgt spid="66"/>
                                        </p:tgtEl>
                                        <p:attrNameLst>
                                          <p:attrName>style.visibility</p:attrName>
                                        </p:attrNameLst>
                                      </p:cBhvr>
                                      <p:to>
                                        <p:strVal val="hidden"/>
                                      </p:to>
                                    </p:set>
                                  </p:childTnLst>
                                </p:cTn>
                              </p:par>
                            </p:childTnLst>
                          </p:cTn>
                        </p:par>
                        <p:par>
                          <p:cTn id="176" fill="hold">
                            <p:stCondLst>
                              <p:cond delay="11500"/>
                            </p:stCondLst>
                            <p:childTnLst>
                              <p:par>
                                <p:cTn id="177" presetID="16" presetClass="entr" presetSubtype="21" fill="hold" grpId="0" nodeType="afterEffect">
                                  <p:stCondLst>
                                    <p:cond delay="0"/>
                                  </p:stCondLst>
                                  <p:childTnLst>
                                    <p:set>
                                      <p:cBhvr>
                                        <p:cTn id="178" dur="1" fill="hold">
                                          <p:stCondLst>
                                            <p:cond delay="0"/>
                                          </p:stCondLst>
                                        </p:cTn>
                                        <p:tgtEl>
                                          <p:spTgt spid="67"/>
                                        </p:tgtEl>
                                        <p:attrNameLst>
                                          <p:attrName>style.visibility</p:attrName>
                                        </p:attrNameLst>
                                      </p:cBhvr>
                                      <p:to>
                                        <p:strVal val="visible"/>
                                      </p:to>
                                    </p:set>
                                    <p:animEffect transition="in" filter="barn(inVertical)">
                                      <p:cBhvr>
                                        <p:cTn id="179" dur="500"/>
                                        <p:tgtEl>
                                          <p:spTgt spid="67"/>
                                        </p:tgtEl>
                                      </p:cBhvr>
                                    </p:animEffect>
                                  </p:childTnLst>
                                </p:cTn>
                              </p:par>
                            </p:childTnLst>
                          </p:cTn>
                        </p:par>
                        <p:par>
                          <p:cTn id="180" fill="hold">
                            <p:stCondLst>
                              <p:cond delay="12000"/>
                            </p:stCondLst>
                            <p:childTnLst>
                              <p:par>
                                <p:cTn id="181" presetID="2" presetClass="entr" presetSubtype="2" fill="hold" nodeType="afterEffect">
                                  <p:stCondLst>
                                    <p:cond delay="0"/>
                                  </p:stCondLst>
                                  <p:childTnLst>
                                    <p:set>
                                      <p:cBhvr>
                                        <p:cTn id="182" dur="1" fill="hold">
                                          <p:stCondLst>
                                            <p:cond delay="0"/>
                                          </p:stCondLst>
                                        </p:cTn>
                                        <p:tgtEl>
                                          <p:spTgt spid="81"/>
                                        </p:tgtEl>
                                        <p:attrNameLst>
                                          <p:attrName>style.visibility</p:attrName>
                                        </p:attrNameLst>
                                      </p:cBhvr>
                                      <p:to>
                                        <p:strVal val="visible"/>
                                      </p:to>
                                    </p:set>
                                    <p:anim calcmode="lin" valueType="num">
                                      <p:cBhvr additive="base">
                                        <p:cTn id="183" dur="500" fill="hold"/>
                                        <p:tgtEl>
                                          <p:spTgt spid="81"/>
                                        </p:tgtEl>
                                        <p:attrNameLst>
                                          <p:attrName>ppt_x</p:attrName>
                                        </p:attrNameLst>
                                      </p:cBhvr>
                                      <p:tavLst>
                                        <p:tav tm="0">
                                          <p:val>
                                            <p:strVal val="1+#ppt_w/2"/>
                                          </p:val>
                                        </p:tav>
                                        <p:tav tm="100000">
                                          <p:val>
                                            <p:strVal val="#ppt_x"/>
                                          </p:val>
                                        </p:tav>
                                      </p:tavLst>
                                    </p:anim>
                                    <p:anim calcmode="lin" valueType="num">
                                      <p:cBhvr additive="base">
                                        <p:cTn id="184" dur="500" fill="hold"/>
                                        <p:tgtEl>
                                          <p:spTgt spid="81"/>
                                        </p:tgtEl>
                                        <p:attrNameLst>
                                          <p:attrName>ppt_y</p:attrName>
                                        </p:attrNameLst>
                                      </p:cBhvr>
                                      <p:tavLst>
                                        <p:tav tm="0">
                                          <p:val>
                                            <p:strVal val="#ppt_y"/>
                                          </p:val>
                                        </p:tav>
                                        <p:tav tm="100000">
                                          <p:val>
                                            <p:strVal val="#ppt_y"/>
                                          </p:val>
                                        </p:tav>
                                      </p:tavLst>
                                    </p:anim>
                                  </p:childTnLst>
                                </p:cTn>
                              </p:par>
                              <p:par>
                                <p:cTn id="185" presetID="2" presetClass="entr" presetSubtype="2" fill="hold" nodeType="withEffect">
                                  <p:stCondLst>
                                    <p:cond delay="200"/>
                                  </p:stCondLst>
                                  <p:childTnLst>
                                    <p:set>
                                      <p:cBhvr>
                                        <p:cTn id="186" dur="1" fill="hold">
                                          <p:stCondLst>
                                            <p:cond delay="0"/>
                                          </p:stCondLst>
                                        </p:cTn>
                                        <p:tgtEl>
                                          <p:spTgt spid="78"/>
                                        </p:tgtEl>
                                        <p:attrNameLst>
                                          <p:attrName>style.visibility</p:attrName>
                                        </p:attrNameLst>
                                      </p:cBhvr>
                                      <p:to>
                                        <p:strVal val="visible"/>
                                      </p:to>
                                    </p:set>
                                    <p:anim calcmode="lin" valueType="num">
                                      <p:cBhvr additive="base">
                                        <p:cTn id="187" dur="500" fill="hold"/>
                                        <p:tgtEl>
                                          <p:spTgt spid="78"/>
                                        </p:tgtEl>
                                        <p:attrNameLst>
                                          <p:attrName>ppt_x</p:attrName>
                                        </p:attrNameLst>
                                      </p:cBhvr>
                                      <p:tavLst>
                                        <p:tav tm="0">
                                          <p:val>
                                            <p:strVal val="1+#ppt_w/2"/>
                                          </p:val>
                                        </p:tav>
                                        <p:tav tm="100000">
                                          <p:val>
                                            <p:strVal val="#ppt_x"/>
                                          </p:val>
                                        </p:tav>
                                      </p:tavLst>
                                    </p:anim>
                                    <p:anim calcmode="lin" valueType="num">
                                      <p:cBhvr additive="base">
                                        <p:cTn id="188" dur="500" fill="hold"/>
                                        <p:tgtEl>
                                          <p:spTgt spid="78"/>
                                        </p:tgtEl>
                                        <p:attrNameLst>
                                          <p:attrName>ppt_y</p:attrName>
                                        </p:attrNameLst>
                                      </p:cBhvr>
                                      <p:tavLst>
                                        <p:tav tm="0">
                                          <p:val>
                                            <p:strVal val="#ppt_y"/>
                                          </p:val>
                                        </p:tav>
                                        <p:tav tm="100000">
                                          <p:val>
                                            <p:strVal val="#ppt_y"/>
                                          </p:val>
                                        </p:tav>
                                      </p:tavLst>
                                    </p:anim>
                                  </p:childTnLst>
                                </p:cTn>
                              </p:par>
                              <p:par>
                                <p:cTn id="189" presetID="2" presetClass="entr" presetSubtype="2" fill="hold" nodeType="withEffect">
                                  <p:stCondLst>
                                    <p:cond delay="400"/>
                                  </p:stCondLst>
                                  <p:childTnLst>
                                    <p:set>
                                      <p:cBhvr>
                                        <p:cTn id="190" dur="1" fill="hold">
                                          <p:stCondLst>
                                            <p:cond delay="0"/>
                                          </p:stCondLst>
                                        </p:cTn>
                                        <p:tgtEl>
                                          <p:spTgt spid="75"/>
                                        </p:tgtEl>
                                        <p:attrNameLst>
                                          <p:attrName>style.visibility</p:attrName>
                                        </p:attrNameLst>
                                      </p:cBhvr>
                                      <p:to>
                                        <p:strVal val="visible"/>
                                      </p:to>
                                    </p:set>
                                    <p:anim calcmode="lin" valueType="num">
                                      <p:cBhvr additive="base">
                                        <p:cTn id="191" dur="500" fill="hold"/>
                                        <p:tgtEl>
                                          <p:spTgt spid="75"/>
                                        </p:tgtEl>
                                        <p:attrNameLst>
                                          <p:attrName>ppt_x</p:attrName>
                                        </p:attrNameLst>
                                      </p:cBhvr>
                                      <p:tavLst>
                                        <p:tav tm="0">
                                          <p:val>
                                            <p:strVal val="1+#ppt_w/2"/>
                                          </p:val>
                                        </p:tav>
                                        <p:tav tm="100000">
                                          <p:val>
                                            <p:strVal val="#ppt_x"/>
                                          </p:val>
                                        </p:tav>
                                      </p:tavLst>
                                    </p:anim>
                                    <p:anim calcmode="lin" valueType="num">
                                      <p:cBhvr additive="base">
                                        <p:cTn id="192" dur="500" fill="hold"/>
                                        <p:tgtEl>
                                          <p:spTgt spid="75"/>
                                        </p:tgtEl>
                                        <p:attrNameLst>
                                          <p:attrName>ppt_y</p:attrName>
                                        </p:attrNameLst>
                                      </p:cBhvr>
                                      <p:tavLst>
                                        <p:tav tm="0">
                                          <p:val>
                                            <p:strVal val="#ppt_y"/>
                                          </p:val>
                                        </p:tav>
                                        <p:tav tm="100000">
                                          <p:val>
                                            <p:strVal val="#ppt_y"/>
                                          </p:val>
                                        </p:tav>
                                      </p:tavLst>
                                    </p:anim>
                                  </p:childTnLst>
                                </p:cTn>
                              </p:par>
                              <p:par>
                                <p:cTn id="193" presetID="2" presetClass="entr" presetSubtype="2" fill="hold" nodeType="withEffect">
                                  <p:stCondLst>
                                    <p:cond delay="600"/>
                                  </p:stCondLst>
                                  <p:childTnLst>
                                    <p:set>
                                      <p:cBhvr>
                                        <p:cTn id="194" dur="1" fill="hold">
                                          <p:stCondLst>
                                            <p:cond delay="0"/>
                                          </p:stCondLst>
                                        </p:cTn>
                                        <p:tgtEl>
                                          <p:spTgt spid="72"/>
                                        </p:tgtEl>
                                        <p:attrNameLst>
                                          <p:attrName>style.visibility</p:attrName>
                                        </p:attrNameLst>
                                      </p:cBhvr>
                                      <p:to>
                                        <p:strVal val="visible"/>
                                      </p:to>
                                    </p:set>
                                    <p:anim calcmode="lin" valueType="num">
                                      <p:cBhvr additive="base">
                                        <p:cTn id="195" dur="500" fill="hold"/>
                                        <p:tgtEl>
                                          <p:spTgt spid="72"/>
                                        </p:tgtEl>
                                        <p:attrNameLst>
                                          <p:attrName>ppt_x</p:attrName>
                                        </p:attrNameLst>
                                      </p:cBhvr>
                                      <p:tavLst>
                                        <p:tav tm="0">
                                          <p:val>
                                            <p:strVal val="1+#ppt_w/2"/>
                                          </p:val>
                                        </p:tav>
                                        <p:tav tm="100000">
                                          <p:val>
                                            <p:strVal val="#ppt_x"/>
                                          </p:val>
                                        </p:tav>
                                      </p:tavLst>
                                    </p:anim>
                                    <p:anim calcmode="lin" valueType="num">
                                      <p:cBhvr additive="base">
                                        <p:cTn id="196" dur="500" fill="hold"/>
                                        <p:tgtEl>
                                          <p:spTgt spid="72"/>
                                        </p:tgtEl>
                                        <p:attrNameLst>
                                          <p:attrName>ppt_y</p:attrName>
                                        </p:attrNameLst>
                                      </p:cBhvr>
                                      <p:tavLst>
                                        <p:tav tm="0">
                                          <p:val>
                                            <p:strVal val="#ppt_y"/>
                                          </p:val>
                                        </p:tav>
                                        <p:tav tm="100000">
                                          <p:val>
                                            <p:strVal val="#ppt_y"/>
                                          </p:val>
                                        </p:tav>
                                      </p:tavLst>
                                    </p:anim>
                                  </p:childTnLst>
                                </p:cTn>
                              </p:par>
                              <p:par>
                                <p:cTn id="197" presetID="2" presetClass="entr" presetSubtype="2" fill="hold" nodeType="withEffect">
                                  <p:stCondLst>
                                    <p:cond delay="800"/>
                                  </p:stCondLst>
                                  <p:childTnLst>
                                    <p:set>
                                      <p:cBhvr>
                                        <p:cTn id="198" dur="1" fill="hold">
                                          <p:stCondLst>
                                            <p:cond delay="0"/>
                                          </p:stCondLst>
                                        </p:cTn>
                                        <p:tgtEl>
                                          <p:spTgt spid="69"/>
                                        </p:tgtEl>
                                        <p:attrNameLst>
                                          <p:attrName>style.visibility</p:attrName>
                                        </p:attrNameLst>
                                      </p:cBhvr>
                                      <p:to>
                                        <p:strVal val="visible"/>
                                      </p:to>
                                    </p:set>
                                    <p:anim calcmode="lin" valueType="num">
                                      <p:cBhvr additive="base">
                                        <p:cTn id="199" dur="500" fill="hold"/>
                                        <p:tgtEl>
                                          <p:spTgt spid="69"/>
                                        </p:tgtEl>
                                        <p:attrNameLst>
                                          <p:attrName>ppt_x</p:attrName>
                                        </p:attrNameLst>
                                      </p:cBhvr>
                                      <p:tavLst>
                                        <p:tav tm="0">
                                          <p:val>
                                            <p:strVal val="1+#ppt_w/2"/>
                                          </p:val>
                                        </p:tav>
                                        <p:tav tm="100000">
                                          <p:val>
                                            <p:strVal val="#ppt_x"/>
                                          </p:val>
                                        </p:tav>
                                      </p:tavLst>
                                    </p:anim>
                                    <p:anim calcmode="lin" valueType="num">
                                      <p:cBhvr additive="base">
                                        <p:cTn id="200" dur="500" fill="hold"/>
                                        <p:tgtEl>
                                          <p:spTgt spid="69"/>
                                        </p:tgtEl>
                                        <p:attrNameLst>
                                          <p:attrName>ppt_y</p:attrName>
                                        </p:attrNameLst>
                                      </p:cBhvr>
                                      <p:tavLst>
                                        <p:tav tm="0">
                                          <p:val>
                                            <p:strVal val="#ppt_y"/>
                                          </p:val>
                                        </p:tav>
                                        <p:tav tm="100000">
                                          <p:val>
                                            <p:strVal val="#ppt_y"/>
                                          </p:val>
                                        </p:tav>
                                      </p:tavLst>
                                    </p:anim>
                                  </p:childTnLst>
                                </p:cTn>
                              </p:par>
                            </p:childTnLst>
                          </p:cTn>
                        </p:par>
                        <p:par>
                          <p:cTn id="201" fill="hold">
                            <p:stCondLst>
                              <p:cond delay="13300"/>
                            </p:stCondLst>
                            <p:childTnLst>
                              <p:par>
                                <p:cTn id="202" presetID="52" presetClass="entr" presetSubtype="0" fill="hold" grpId="0" nodeType="afterEffect">
                                  <p:stCondLst>
                                    <p:cond delay="0"/>
                                  </p:stCondLst>
                                  <p:iterate type="lt">
                                    <p:tmPct val="10000"/>
                                  </p:iterate>
                                  <p:childTnLst>
                                    <p:set>
                                      <p:cBhvr>
                                        <p:cTn id="203" dur="1" fill="hold">
                                          <p:stCondLst>
                                            <p:cond delay="0"/>
                                          </p:stCondLst>
                                        </p:cTn>
                                        <p:tgtEl>
                                          <p:spTgt spid="85"/>
                                        </p:tgtEl>
                                        <p:attrNameLst>
                                          <p:attrName>style.visibility</p:attrName>
                                        </p:attrNameLst>
                                      </p:cBhvr>
                                      <p:to>
                                        <p:strVal val="visible"/>
                                      </p:to>
                                    </p:set>
                                    <p:animScale>
                                      <p:cBhvr>
                                        <p:cTn id="204" dur="500" decel="50000" fill="hold">
                                          <p:stCondLst>
                                            <p:cond delay="0"/>
                                          </p:stCondLst>
                                        </p:cTn>
                                        <p:tgtEl>
                                          <p:spTgt spid="8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5" dur="500" decel="50000" fill="hold">
                                          <p:stCondLst>
                                            <p:cond delay="0"/>
                                          </p:stCondLst>
                                        </p:cTn>
                                        <p:tgtEl>
                                          <p:spTgt spid="85"/>
                                        </p:tgtEl>
                                        <p:attrNameLst>
                                          <p:attrName>ppt_x</p:attrName>
                                          <p:attrName>ppt_y</p:attrName>
                                        </p:attrNameLst>
                                      </p:cBhvr>
                                    </p:animMotion>
                                    <p:animEffect transition="in" filter="fade">
                                      <p:cBhvr>
                                        <p:cTn id="206"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207" repeatCount="indefinite" fill="remove" display="0">
                  <p:stCondLst>
                    <p:cond delay="indefinite"/>
                  </p:stCondLst>
                  <p:endCondLst>
                    <p:cond evt="onStopAudio" delay="0">
                      <p:tgtEl>
                        <p:sldTgt/>
                      </p:tgtEl>
                    </p:cond>
                  </p:endCondLst>
                </p:cTn>
                <p:tgtEl>
                  <p:spTgt spid="84"/>
                </p:tgtEl>
              </p:cMediaNode>
            </p:audio>
          </p:childTnLst>
        </p:cTn>
      </p:par>
    </p:tnLst>
    <p:bldLst>
      <p:bldP spid="5" grpId="0" animBg="1"/>
      <p:bldP spid="6" grpId="0" animBg="1"/>
      <p:bldP spid="7" grpId="0" animBg="1"/>
      <p:bldP spid="8" grpId="0" animBg="1"/>
      <p:bldP spid="21" grpId="0"/>
      <p:bldP spid="22" grpId="0"/>
      <p:bldP spid="23" grpId="0"/>
      <p:bldP spid="24" grpId="0"/>
      <p:bldP spid="61" grpId="0" animBg="1"/>
      <p:bldP spid="62" grpId="0"/>
      <p:bldP spid="67" grpId="0"/>
      <p:bldP spid="8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2954655" cy="2185214"/>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smtClean="0">
                <a:solidFill>
                  <a:srgbClr val="080808"/>
                </a:solidFill>
                <a:cs typeface="+mn-ea"/>
                <a:sym typeface="+mn-lt"/>
              </a:rPr>
              <a:t>第</a:t>
            </a:r>
            <a:r>
              <a:rPr lang="zh-CN" altLang="en-US" sz="2800" b="1" dirty="0">
                <a:solidFill>
                  <a:srgbClr val="080808"/>
                </a:solidFill>
                <a:cs typeface="+mn-ea"/>
                <a:sym typeface="+mn-lt"/>
              </a:rPr>
              <a:t>二</a:t>
            </a:r>
            <a:r>
              <a:rPr lang="zh-CN" altLang="en-US" sz="2800" b="1" dirty="0" smtClean="0">
                <a:solidFill>
                  <a:srgbClr val="080808"/>
                </a:solidFill>
                <a:cs typeface="+mn-ea"/>
                <a:sym typeface="+mn-lt"/>
              </a:rPr>
              <a:t>部分</a:t>
            </a:r>
            <a:endParaRPr lang="en-US" altLang="zh-CN" sz="2800" b="1" dirty="0">
              <a:solidFill>
                <a:srgbClr val="080808"/>
              </a:solidFill>
              <a:cs typeface="+mn-ea"/>
              <a:sym typeface="+mn-lt"/>
            </a:endParaRPr>
          </a:p>
          <a:p>
            <a:pPr marL="0" lvl="1"/>
            <a:r>
              <a:rPr lang="zh-CN" altLang="en-US" sz="3600" b="1" dirty="0">
                <a:latin typeface="微软雅黑" pitchFamily="34" charset="-122"/>
                <a:ea typeface="微软雅黑" pitchFamily="34" charset="-122"/>
              </a:rPr>
              <a:t>神奇的快捷键</a:t>
            </a:r>
          </a:p>
          <a:p>
            <a:pPr marL="0" lvl="1"/>
            <a:endParaRPr lang="zh-CN" altLang="en-US" sz="3600" b="1" dirty="0">
              <a:latin typeface="微软雅黑" pitchFamily="34" charset="-122"/>
              <a:ea typeface="微软雅黑" pitchFamily="34" charset="-122"/>
            </a:endParaRPr>
          </a:p>
          <a:p>
            <a:pPr marL="0" lvl="1"/>
            <a:endParaRPr lang="zh-CN" altLang="en-US" sz="3600" b="1" dirty="0">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902"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2365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7" y="337245"/>
            <a:ext cx="284650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862918" y="353268"/>
            <a:ext cx="291851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424518" y="230157"/>
            <a:ext cx="2298664" cy="246221"/>
          </a:xfrm>
          <a:prstGeom prst="rect">
            <a:avLst/>
          </a:prstGeom>
          <a:noFill/>
        </p:spPr>
        <p:txBody>
          <a:bodyPr wrap="square" lIns="0" tIns="0" rIns="0" bIns="0" rtlCol="0">
            <a:spAutoFit/>
          </a:bodyPr>
          <a:lstStyle/>
          <a:p>
            <a:pPr algn="ctr"/>
            <a:r>
              <a:rPr lang="en-US" altLang="zh-CN" sz="1600" dirty="0" smtClean="0">
                <a:latin typeface="微软雅黑" pitchFamily="34" charset="-122"/>
                <a:ea typeface="微软雅黑" pitchFamily="34" charset="-122"/>
              </a:rPr>
              <a:t>IntelliJ IDEA </a:t>
            </a:r>
            <a:r>
              <a:rPr lang="zh-CN" altLang="en-US" sz="1600" dirty="0" smtClean="0">
                <a:latin typeface="微软雅黑" pitchFamily="34" charset="-122"/>
                <a:ea typeface="微软雅黑" pitchFamily="34" charset="-122"/>
              </a:rPr>
              <a:t>快捷键全图</a:t>
            </a:r>
            <a:endParaRPr lang="zh-CN" altLang="en-US" sz="1600" dirty="0">
              <a:latin typeface="微软雅黑" pitchFamily="34" charset="-122"/>
              <a:ea typeface="微软雅黑" pitchFamily="34" charset="-122"/>
            </a:endParaRPr>
          </a:p>
        </p:txBody>
      </p:sp>
      <p:pic>
        <p:nvPicPr>
          <p:cNvPr id="6146" name="Picture 2" descr="C:\Users\pingda.ruan\Desktop\Intellij IDEA  的分享会\素材\QQ截图201612252257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76" y="476377"/>
            <a:ext cx="6731540" cy="4601505"/>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23"/>
          <p:cNvSpPr txBox="1"/>
          <p:nvPr/>
        </p:nvSpPr>
        <p:spPr>
          <a:xfrm>
            <a:off x="7042517" y="642025"/>
            <a:ext cx="1926386" cy="1892826"/>
          </a:xfrm>
          <a:prstGeom prst="rect">
            <a:avLst/>
          </a:prstGeom>
          <a:noFill/>
        </p:spPr>
        <p:txBody>
          <a:bodyPr wrap="square" rtlCol="0">
            <a:spAutoFit/>
          </a:bodyPr>
          <a:lstStyle/>
          <a:p>
            <a:pPr algn="just">
              <a:lnSpc>
                <a:spcPct val="130000"/>
              </a:lnSpc>
            </a:pPr>
            <a:r>
              <a:rPr lang="zh-CN" altLang="en-US" sz="1000" dirty="0" smtClean="0">
                <a:solidFill>
                  <a:srgbClr val="FF0000"/>
                </a:solidFill>
                <a:latin typeface="微软雅黑" panose="020B0503020204020204" pitchFamily="34" charset="-122"/>
                <a:ea typeface="微软雅黑" panose="020B0503020204020204" pitchFamily="34" charset="-122"/>
              </a:rPr>
              <a:t>注</a:t>
            </a:r>
            <a:r>
              <a:rPr lang="zh-CN" altLang="en-US" sz="1000" dirty="0" smtClean="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000" dirty="0" smtClean="0">
                <a:solidFill>
                  <a:prstClr val="black">
                    <a:lumMod val="50000"/>
                    <a:lumOff val="50000"/>
                  </a:prstClr>
                </a:solidFill>
                <a:latin typeface="微软雅黑" panose="020B0503020204020204" pitchFamily="34" charset="-122"/>
                <a:ea typeface="微软雅黑" panose="020B0503020204020204" pitchFamily="34" charset="-122"/>
              </a:rPr>
              <a:t>IntelliJ IDEA  </a:t>
            </a:r>
            <a:r>
              <a:rPr lang="zh-CN" altLang="en-US" sz="1000" dirty="0" smtClean="0">
                <a:solidFill>
                  <a:prstClr val="black">
                    <a:lumMod val="50000"/>
                    <a:lumOff val="50000"/>
                  </a:prstClr>
                </a:solidFill>
                <a:latin typeface="微软雅黑" panose="020B0503020204020204" pitchFamily="34" charset="-122"/>
                <a:ea typeface="微软雅黑" panose="020B0503020204020204" pitchFamily="34" charset="-122"/>
              </a:rPr>
              <a:t>快捷键失效或者没反应原因：</a:t>
            </a:r>
            <a:endParaRPr lang="en-US" altLang="zh-CN" sz="10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r>
              <a:rPr lang="zh-CN" altLang="en-US" sz="1000" dirty="0" smtClean="0">
                <a:solidFill>
                  <a:prstClr val="black">
                    <a:lumMod val="50000"/>
                    <a:lumOff val="50000"/>
                  </a:prstClr>
                </a:solidFill>
                <a:latin typeface="微软雅黑" panose="020B0503020204020204" pitchFamily="34" charset="-122"/>
                <a:ea typeface="微软雅黑" panose="020B0503020204020204" pitchFamily="34" charset="-122"/>
              </a:rPr>
              <a:t>由于</a:t>
            </a:r>
            <a:r>
              <a:rPr lang="en-US" altLang="zh-CN" sz="1000" dirty="0" smtClean="0">
                <a:solidFill>
                  <a:prstClr val="black">
                    <a:lumMod val="50000"/>
                    <a:lumOff val="50000"/>
                  </a:prstClr>
                </a:solidFill>
                <a:latin typeface="微软雅黑" panose="020B0503020204020204" pitchFamily="34" charset="-122"/>
                <a:ea typeface="微软雅黑" panose="020B0503020204020204" pitchFamily="34" charset="-122"/>
              </a:rPr>
              <a:t>IntelliJ  IDEA  </a:t>
            </a:r>
            <a:r>
              <a:rPr lang="zh-CN" altLang="en-US" sz="1000" dirty="0" smtClean="0">
                <a:solidFill>
                  <a:prstClr val="black">
                    <a:lumMod val="50000"/>
                    <a:lumOff val="50000"/>
                  </a:prstClr>
                </a:solidFill>
                <a:latin typeface="微软雅黑" panose="020B0503020204020204" pitchFamily="34" charset="-122"/>
                <a:ea typeface="微软雅黑" panose="020B0503020204020204" pitchFamily="34" charset="-122"/>
              </a:rPr>
              <a:t>有丰富的快捷键，这就会导致跟日常生活中的软件的快捷键有冲突，或者被占用，例如常见的软件： </a:t>
            </a:r>
            <a:r>
              <a:rPr lang="zh-CN" altLang="en-US" sz="1000" dirty="0" smtClean="0">
                <a:solidFill>
                  <a:srgbClr val="FF0000"/>
                </a:solidFill>
                <a:latin typeface="微软雅黑" panose="020B0503020204020204" pitchFamily="34" charset="-122"/>
                <a:ea typeface="微软雅黑" panose="020B0503020204020204" pitchFamily="34" charset="-122"/>
              </a:rPr>
              <a:t>输入法， 有道词典，音乐， </a:t>
            </a:r>
            <a:r>
              <a:rPr lang="en-US" altLang="zh-CN" sz="1000" dirty="0" smtClean="0">
                <a:solidFill>
                  <a:srgbClr val="FF0000"/>
                </a:solidFill>
                <a:latin typeface="微软雅黑" panose="020B0503020204020204" pitchFamily="34" charset="-122"/>
                <a:ea typeface="微软雅黑" panose="020B0503020204020204" pitchFamily="34" charset="-122"/>
              </a:rPr>
              <a:t>QQ</a:t>
            </a:r>
            <a:r>
              <a:rPr lang="zh-CN" altLang="en-US" sz="1000" dirty="0" smtClean="0">
                <a:solidFill>
                  <a:prstClr val="black">
                    <a:lumMod val="50000"/>
                    <a:lumOff val="50000"/>
                  </a:prstClr>
                </a:solidFill>
                <a:latin typeface="微软雅黑" panose="020B0503020204020204" pitchFamily="34" charset="-122"/>
                <a:ea typeface="微软雅黑" panose="020B0503020204020204" pitchFamily="34" charset="-122"/>
              </a:rPr>
              <a:t>等软件。</a:t>
            </a:r>
            <a:endParaRPr lang="en-US" altLang="zh-CN" sz="10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5" name="文本框 23"/>
          <p:cNvSpPr txBox="1"/>
          <p:nvPr/>
        </p:nvSpPr>
        <p:spPr>
          <a:xfrm>
            <a:off x="7089384" y="2759014"/>
            <a:ext cx="1832652" cy="1015663"/>
          </a:xfrm>
          <a:prstGeom prst="rect">
            <a:avLst/>
          </a:prstGeom>
          <a:noFill/>
        </p:spPr>
        <p:txBody>
          <a:bodyPr wrap="square" rtlCol="0">
            <a:spAutoFit/>
          </a:bodyPr>
          <a:lstStyle/>
          <a:p>
            <a:r>
              <a:rPr lang="zh-CN" altLang="en-US" sz="1000" b="1" dirty="0">
                <a:latin typeface="+mn-ea"/>
              </a:rPr>
              <a:t>查看快捷键被占用的办法</a:t>
            </a:r>
            <a:r>
              <a:rPr lang="zh-CN" altLang="en-US" sz="1000" dirty="0">
                <a:latin typeface="+mn-ea"/>
              </a:rPr>
              <a:t>：</a:t>
            </a:r>
            <a:endParaRPr lang="en-US" altLang="zh-CN" sz="1000" dirty="0">
              <a:latin typeface="+mn-ea"/>
            </a:endParaRPr>
          </a:p>
          <a:p>
            <a:r>
              <a:rPr lang="zh-CN" altLang="en-US" sz="1000" b="1" dirty="0">
                <a:latin typeface="+mn-ea"/>
              </a:rPr>
              <a:t>推荐使用</a:t>
            </a:r>
            <a:r>
              <a:rPr lang="zh-CN" altLang="en-US" sz="1000" b="1" dirty="0" smtClean="0">
                <a:latin typeface="+mn-ea"/>
              </a:rPr>
              <a:t>：</a:t>
            </a:r>
            <a:endParaRPr lang="en-US" altLang="zh-CN" sz="1000" b="1" dirty="0" smtClean="0">
              <a:latin typeface="+mn-ea"/>
            </a:endParaRPr>
          </a:p>
          <a:p>
            <a:r>
              <a:rPr lang="en-US" altLang="zh-CN" sz="1000" b="1" dirty="0" smtClean="0">
                <a:latin typeface="+mn-ea"/>
              </a:rPr>
              <a:t>Hotkey </a:t>
            </a:r>
            <a:r>
              <a:rPr lang="en-US" altLang="zh-CN" sz="1000" b="1" dirty="0">
                <a:latin typeface="+mn-ea"/>
              </a:rPr>
              <a:t>Commander</a:t>
            </a:r>
            <a:endParaRPr lang="en-US" altLang="zh-CN" sz="1000" dirty="0">
              <a:latin typeface="+mn-ea"/>
            </a:endParaRPr>
          </a:p>
          <a:p>
            <a:r>
              <a:rPr lang="zh-CN" altLang="en-US" sz="1000" b="1" dirty="0">
                <a:latin typeface="+mn-ea"/>
              </a:rPr>
              <a:t>官网地址：</a:t>
            </a:r>
            <a:r>
              <a:rPr lang="en-US" altLang="zh-CN" sz="1000" b="1" dirty="0">
                <a:latin typeface="+mn-ea"/>
              </a:rPr>
              <a:t>http://hkcmdr.anymania.com</a:t>
            </a:r>
          </a:p>
        </p:txBody>
      </p:sp>
      <p:sp>
        <p:nvSpPr>
          <p:cNvPr id="8" name="文本框 23"/>
          <p:cNvSpPr txBox="1"/>
          <p:nvPr/>
        </p:nvSpPr>
        <p:spPr>
          <a:xfrm>
            <a:off x="7089384" y="4062219"/>
            <a:ext cx="1832652" cy="246221"/>
          </a:xfrm>
          <a:prstGeom prst="rect">
            <a:avLst/>
          </a:prstGeom>
          <a:noFill/>
        </p:spPr>
        <p:txBody>
          <a:bodyPr wrap="square" rtlCol="0">
            <a:spAutoFit/>
          </a:bodyPr>
          <a:lstStyle/>
          <a:p>
            <a:r>
              <a:rPr lang="zh-CN" altLang="en-US" sz="1000" b="1" dirty="0" smtClean="0">
                <a:solidFill>
                  <a:srgbClr val="FF0000"/>
                </a:solidFill>
                <a:latin typeface="+mn-ea"/>
              </a:rPr>
              <a:t>快捷键模式：</a:t>
            </a:r>
            <a:r>
              <a:rPr lang="en-US" altLang="zh-CN" sz="1000" b="1" dirty="0" smtClean="0">
                <a:solidFill>
                  <a:srgbClr val="FF0000"/>
                </a:solidFill>
                <a:latin typeface="+mn-ea"/>
              </a:rPr>
              <a:t>idea </a:t>
            </a:r>
            <a:r>
              <a:rPr lang="zh-CN" altLang="en-US" sz="1000" b="1" dirty="0" smtClean="0">
                <a:solidFill>
                  <a:srgbClr val="FF0000"/>
                </a:solidFill>
                <a:latin typeface="+mn-ea"/>
              </a:rPr>
              <a:t>默认</a:t>
            </a:r>
            <a:endParaRPr lang="en-US" altLang="zh-CN" sz="1000" b="1" dirty="0">
              <a:solidFill>
                <a:srgbClr val="FF0000"/>
              </a:solidFill>
              <a:latin typeface="+mn-ea"/>
            </a:endParaRPr>
          </a:p>
        </p:txBody>
      </p:sp>
    </p:spTree>
    <p:extLst>
      <p:ext uri="{BB962C8B-B14F-4D97-AF65-F5344CB8AC3E}">
        <p14:creationId xmlns:p14="http://schemas.microsoft.com/office/powerpoint/2010/main" val="34125262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624115"/>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475567"/>
            <a:ext cx="2015495" cy="311496"/>
          </a:xfrm>
          <a:prstGeom prst="rect">
            <a:avLst/>
          </a:prstGeom>
          <a:noFill/>
        </p:spPr>
        <p:txBody>
          <a:bodyPr wrap="square" lIns="0" tIns="0" rIns="0" bIns="0" rtlCol="0">
            <a:spAutoFit/>
          </a:bodyPr>
          <a:lstStyle/>
          <a:p>
            <a:pPr algn="ctr"/>
            <a:r>
              <a:rPr lang="en-US" altLang="zh-CN" sz="2024" b="1" dirty="0" smtClean="0">
                <a:latin typeface="微软雅黑" pitchFamily="34" charset="-122"/>
                <a:ea typeface="微软雅黑" pitchFamily="34" charset="-122"/>
              </a:rPr>
              <a:t>10</a:t>
            </a:r>
            <a:r>
              <a:rPr lang="zh-CN" altLang="en-US" sz="2024" b="1" dirty="0">
                <a:latin typeface="微软雅黑" pitchFamily="34" charset="-122"/>
                <a:ea typeface="微软雅黑" pitchFamily="34" charset="-122"/>
              </a:rPr>
              <a:t>组</a:t>
            </a:r>
            <a:r>
              <a:rPr lang="zh-CN" altLang="en-US" sz="2024" b="1" dirty="0" smtClean="0">
                <a:latin typeface="微软雅黑" pitchFamily="34" charset="-122"/>
                <a:ea typeface="微软雅黑" pitchFamily="34" charset="-122"/>
              </a:rPr>
              <a:t>基本快捷键</a:t>
            </a:r>
            <a:endParaRPr lang="zh-CN" altLang="en-US" sz="975" dirty="0">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882576166"/>
              </p:ext>
            </p:extLst>
          </p:nvPr>
        </p:nvGraphicFramePr>
        <p:xfrm>
          <a:off x="659903" y="888540"/>
          <a:ext cx="7637790" cy="4122880"/>
        </p:xfrm>
        <a:graphic>
          <a:graphicData uri="http://schemas.openxmlformats.org/drawingml/2006/table">
            <a:tbl>
              <a:tblPr firstRow="1" bandRow="1">
                <a:tableStyleId>{F5AB1C69-6EDB-4FF4-983F-18BD219EF322}</a:tableStyleId>
              </a:tblPr>
              <a:tblGrid>
                <a:gridCol w="3240888"/>
                <a:gridCol w="4396902"/>
              </a:tblGrid>
              <a:tr h="414480">
                <a:tc>
                  <a:txBody>
                    <a:bodyPr/>
                    <a:lstStyle/>
                    <a:p>
                      <a:pPr algn="ctr"/>
                      <a:r>
                        <a:rPr lang="zh-CN" altLang="en-US" dirty="0" smtClean="0"/>
                        <a:t>快捷键</a:t>
                      </a:r>
                      <a:endParaRPr lang="zh-CN" altLang="en-US" dirty="0"/>
                    </a:p>
                  </a:txBody>
                  <a:tcPr/>
                </a:tc>
                <a:tc>
                  <a:txBody>
                    <a:bodyPr/>
                    <a:lstStyle/>
                    <a:p>
                      <a:pPr algn="ctr"/>
                      <a:r>
                        <a:rPr lang="en-US" altLang="zh-CN" dirty="0" smtClean="0"/>
                        <a:t> </a:t>
                      </a:r>
                      <a:r>
                        <a:rPr lang="zh-CN" altLang="en-US" dirty="0" smtClean="0"/>
                        <a:t>说明</a:t>
                      </a:r>
                      <a:endParaRPr lang="zh-CN" altLang="en-US" dirty="0"/>
                    </a:p>
                  </a:txBody>
                  <a:tcPr/>
                </a:tc>
              </a:tr>
              <a:tr h="370840">
                <a:tc>
                  <a:txBody>
                    <a:bodyPr/>
                    <a:lstStyle/>
                    <a:p>
                      <a:r>
                        <a:rPr lang="en-US" altLang="zh-CN" dirty="0" err="1" smtClean="0">
                          <a:solidFill>
                            <a:srgbClr val="FF0000"/>
                          </a:solidFill>
                        </a:rPr>
                        <a:t>Ctrl+Space</a:t>
                      </a:r>
                      <a:r>
                        <a:rPr lang="zh-CN" altLang="en-US" dirty="0" smtClean="0">
                          <a:solidFill>
                            <a:srgbClr val="FF0000"/>
                          </a:solidFill>
                        </a:rPr>
                        <a:t>，</a:t>
                      </a:r>
                      <a:r>
                        <a:rPr lang="en-US" altLang="zh-CN" dirty="0" err="1" smtClean="0">
                          <a:solidFill>
                            <a:srgbClr val="FF0000"/>
                          </a:solidFill>
                        </a:rPr>
                        <a:t>Ctrl+Shift+Space</a:t>
                      </a:r>
                      <a:endParaRPr lang="zh-CN" altLang="en-US" dirty="0">
                        <a:solidFill>
                          <a:srgbClr val="FF0000"/>
                        </a:solidFill>
                      </a:endParaRPr>
                    </a:p>
                  </a:txBody>
                  <a:tcPr/>
                </a:tc>
                <a:tc>
                  <a:txBody>
                    <a:bodyPr/>
                    <a:lstStyle/>
                    <a:p>
                      <a:r>
                        <a:rPr lang="en-US" altLang="zh-CN" dirty="0" smtClean="0"/>
                        <a:t> </a:t>
                      </a:r>
                      <a:r>
                        <a:rPr lang="zh-CN" altLang="en-US" dirty="0" smtClean="0"/>
                        <a:t>代码提示</a:t>
                      </a:r>
                      <a:endParaRPr lang="zh-CN" altLang="en-US" dirty="0"/>
                    </a:p>
                  </a:txBody>
                  <a:tcPr/>
                </a:tc>
              </a:tr>
              <a:tr h="370840">
                <a:tc>
                  <a:txBody>
                    <a:bodyPr/>
                    <a:lstStyle/>
                    <a:p>
                      <a:r>
                        <a:rPr lang="en-US" altLang="zh-CN" dirty="0" err="1" smtClean="0">
                          <a:solidFill>
                            <a:srgbClr val="FF0000"/>
                          </a:solidFill>
                        </a:rPr>
                        <a:t>Alt+Enter</a:t>
                      </a:r>
                      <a:endParaRPr lang="zh-CN" altLang="en-US" dirty="0">
                        <a:solidFill>
                          <a:srgbClr val="FF0000"/>
                        </a:solidFill>
                      </a:endParaRPr>
                    </a:p>
                  </a:txBody>
                  <a:tcPr/>
                </a:tc>
                <a:tc>
                  <a:txBody>
                    <a:bodyPr/>
                    <a:lstStyle/>
                    <a:p>
                      <a:r>
                        <a:rPr lang="zh-CN" altLang="en-US" dirty="0" smtClean="0"/>
                        <a:t>提示建议，快速修复（导包），俗称“万能键”</a:t>
                      </a:r>
                      <a:endParaRPr lang="zh-CN" altLang="en-US" dirty="0"/>
                    </a:p>
                  </a:txBody>
                  <a:tcPr/>
                </a:tc>
              </a:tr>
              <a:tr h="370840">
                <a:tc>
                  <a:txBody>
                    <a:bodyPr/>
                    <a:lstStyle/>
                    <a:p>
                      <a:r>
                        <a:rPr lang="en-US" altLang="zh-CN" dirty="0" err="1" smtClean="0">
                          <a:solidFill>
                            <a:srgbClr val="FF0000"/>
                          </a:solidFill>
                        </a:rPr>
                        <a:t>Ctrl+O</a:t>
                      </a:r>
                      <a:r>
                        <a:rPr lang="en-US" altLang="zh-CN" dirty="0" smtClean="0">
                          <a:solidFill>
                            <a:srgbClr val="FF0000"/>
                          </a:solidFill>
                        </a:rPr>
                        <a:t>,</a:t>
                      </a:r>
                      <a:r>
                        <a:rPr lang="en-US" altLang="zh-CN" baseline="0" dirty="0" smtClean="0">
                          <a:solidFill>
                            <a:srgbClr val="FF0000"/>
                          </a:solidFill>
                        </a:rPr>
                        <a:t> </a:t>
                      </a:r>
                      <a:r>
                        <a:rPr lang="en-US" altLang="zh-CN" baseline="0" dirty="0" err="1" smtClean="0">
                          <a:solidFill>
                            <a:srgbClr val="FF0000"/>
                          </a:solidFill>
                        </a:rPr>
                        <a:t>Ctrl+I</a:t>
                      </a:r>
                      <a:endParaRPr lang="zh-CN" altLang="en-US" dirty="0">
                        <a:solidFill>
                          <a:srgbClr val="FF0000"/>
                        </a:solidFill>
                      </a:endParaRPr>
                    </a:p>
                  </a:txBody>
                  <a:tcPr/>
                </a:tc>
                <a:tc>
                  <a:txBody>
                    <a:bodyPr/>
                    <a:lstStyle/>
                    <a:p>
                      <a:r>
                        <a:rPr lang="zh-CN" altLang="en-US" dirty="0" smtClean="0"/>
                        <a:t>重写父类方法，</a:t>
                      </a:r>
                      <a:r>
                        <a:rPr lang="zh-CN" altLang="en-US" baseline="0" dirty="0" smtClean="0"/>
                        <a:t> 实现接口</a:t>
                      </a:r>
                      <a:endParaRPr lang="zh-CN" altLang="en-US" dirty="0"/>
                    </a:p>
                  </a:txBody>
                  <a:tcPr/>
                </a:tc>
              </a:tr>
              <a:tr h="370840">
                <a:tc>
                  <a:txBody>
                    <a:bodyPr/>
                    <a:lstStyle/>
                    <a:p>
                      <a:r>
                        <a:rPr lang="en-US" altLang="zh-CN" dirty="0" err="1" smtClean="0">
                          <a:solidFill>
                            <a:srgbClr val="FF0000"/>
                          </a:solidFill>
                        </a:rPr>
                        <a:t>Alt+Inserter</a:t>
                      </a:r>
                      <a:endParaRPr lang="zh-CN" altLang="en-US" dirty="0">
                        <a:solidFill>
                          <a:srgbClr val="FF0000"/>
                        </a:solidFill>
                      </a:endParaRPr>
                    </a:p>
                  </a:txBody>
                  <a:tcPr/>
                </a:tc>
                <a:tc>
                  <a:txBody>
                    <a:bodyPr/>
                    <a:lstStyle/>
                    <a:p>
                      <a:r>
                        <a:rPr lang="zh-CN" altLang="en-US" dirty="0" smtClean="0"/>
                        <a:t>生成</a:t>
                      </a:r>
                      <a:r>
                        <a:rPr lang="en-US" altLang="zh-CN" dirty="0" smtClean="0"/>
                        <a:t>/</a:t>
                      </a:r>
                      <a:r>
                        <a:rPr lang="zh-CN" altLang="en-US" dirty="0" smtClean="0"/>
                        <a:t>重新</a:t>
                      </a:r>
                      <a:r>
                        <a:rPr lang="en-US" altLang="zh-CN" dirty="0" smtClean="0"/>
                        <a:t>Set/get,</a:t>
                      </a:r>
                      <a:r>
                        <a:rPr lang="en-US" altLang="zh-CN" baseline="0" dirty="0" smtClean="0"/>
                        <a:t> Constructor ,</a:t>
                      </a:r>
                      <a:r>
                        <a:rPr lang="en-US" altLang="zh-CN" baseline="0" dirty="0" err="1" smtClean="0"/>
                        <a:t>toString</a:t>
                      </a:r>
                      <a:r>
                        <a:rPr lang="zh-CN" altLang="en-US" baseline="0" dirty="0" smtClean="0"/>
                        <a:t>等</a:t>
                      </a:r>
                      <a:endParaRPr lang="zh-CN" altLang="en-US" dirty="0"/>
                    </a:p>
                  </a:txBody>
                  <a:tcPr/>
                </a:tc>
              </a:tr>
              <a:tr h="370840">
                <a:tc>
                  <a:txBody>
                    <a:bodyPr/>
                    <a:lstStyle/>
                    <a:p>
                      <a:r>
                        <a:rPr lang="en-US" altLang="zh-CN" dirty="0" smtClean="0"/>
                        <a:t>Ctrl+/</a:t>
                      </a:r>
                      <a:r>
                        <a:rPr lang="zh-CN" altLang="en-US" dirty="0" smtClean="0"/>
                        <a:t>，</a:t>
                      </a:r>
                      <a:r>
                        <a:rPr lang="en-US" altLang="zh-CN" dirty="0" err="1" smtClean="0"/>
                        <a:t>Ctrl+Shift</a:t>
                      </a:r>
                      <a:r>
                        <a:rPr lang="en-US" altLang="zh-CN" dirty="0" smtClean="0"/>
                        <a:t>+/</a:t>
                      </a:r>
                      <a:endParaRPr lang="zh-CN" altLang="en-US" dirty="0"/>
                    </a:p>
                  </a:txBody>
                  <a:tcPr/>
                </a:tc>
                <a:tc>
                  <a:txBody>
                    <a:bodyPr/>
                    <a:lstStyle/>
                    <a:p>
                      <a:r>
                        <a:rPr lang="en-US" altLang="zh-CN" dirty="0" smtClean="0"/>
                        <a:t> </a:t>
                      </a:r>
                      <a:r>
                        <a:rPr lang="zh-CN" altLang="en-US" dirty="0" smtClean="0"/>
                        <a:t>代码注释，取消注释</a:t>
                      </a:r>
                      <a:endParaRPr lang="zh-CN" altLang="en-US" dirty="0"/>
                    </a:p>
                  </a:txBody>
                  <a:tcPr/>
                </a:tc>
              </a:tr>
              <a:tr h="370840">
                <a:tc>
                  <a:txBody>
                    <a:bodyPr/>
                    <a:lstStyle/>
                    <a:p>
                      <a:r>
                        <a:rPr lang="en-US" altLang="zh-CN" dirty="0" err="1" smtClean="0"/>
                        <a:t>Ctrl+F</a:t>
                      </a:r>
                      <a:r>
                        <a:rPr lang="en-US" altLang="zh-CN" dirty="0" smtClean="0"/>
                        <a:t>,</a:t>
                      </a:r>
                      <a:r>
                        <a:rPr lang="en-US" altLang="zh-CN" baseline="0" dirty="0" smtClean="0"/>
                        <a:t> </a:t>
                      </a:r>
                      <a:r>
                        <a:rPr lang="en-US" altLang="zh-CN" baseline="0" dirty="0" err="1" smtClean="0"/>
                        <a:t>Ctrl+shift+F</a:t>
                      </a:r>
                      <a:r>
                        <a:rPr lang="en-US" altLang="zh-CN" baseline="0" dirty="0" smtClean="0"/>
                        <a:t>, </a:t>
                      </a:r>
                      <a:r>
                        <a:rPr lang="en-US" altLang="zh-CN" baseline="0" dirty="0" err="1" smtClean="0"/>
                        <a:t>Ctrl+R</a:t>
                      </a:r>
                      <a:r>
                        <a:rPr lang="en-US" altLang="zh-CN" baseline="0" dirty="0" smtClean="0"/>
                        <a:t>, </a:t>
                      </a:r>
                      <a:r>
                        <a:rPr lang="en-US" altLang="zh-CN" baseline="0" dirty="0" err="1" smtClean="0"/>
                        <a:t>Ctrl+Shift+R</a:t>
                      </a:r>
                      <a:endParaRPr lang="zh-CN" altLang="en-US" dirty="0"/>
                    </a:p>
                  </a:txBody>
                  <a:tcPr/>
                </a:tc>
                <a:tc>
                  <a:txBody>
                    <a:bodyPr/>
                    <a:lstStyle/>
                    <a:p>
                      <a:r>
                        <a:rPr lang="en-US" altLang="zh-CN" dirty="0" smtClean="0"/>
                        <a:t> </a:t>
                      </a:r>
                      <a:r>
                        <a:rPr lang="zh-CN" altLang="en-US" dirty="0" smtClean="0"/>
                        <a:t>查找</a:t>
                      </a:r>
                      <a:r>
                        <a:rPr lang="en-US" altLang="zh-CN" dirty="0" smtClean="0"/>
                        <a:t>/</a:t>
                      </a:r>
                      <a:r>
                        <a:rPr lang="zh-CN" altLang="en-US" dirty="0" smtClean="0"/>
                        <a:t>替换</a:t>
                      </a:r>
                      <a:endParaRPr lang="zh-CN" altLang="en-US" dirty="0"/>
                    </a:p>
                  </a:txBody>
                  <a:tcPr/>
                </a:tc>
              </a:tr>
              <a:tr h="370840">
                <a:tc>
                  <a:txBody>
                    <a:bodyPr/>
                    <a:lstStyle/>
                    <a:p>
                      <a:r>
                        <a:rPr lang="en-US" altLang="zh-CN" dirty="0" err="1" smtClean="0"/>
                        <a:t>Ctrl+P</a:t>
                      </a:r>
                      <a:endParaRPr lang="zh-CN" altLang="en-US" dirty="0"/>
                    </a:p>
                  </a:txBody>
                  <a:tcPr/>
                </a:tc>
                <a:tc>
                  <a:txBody>
                    <a:bodyPr/>
                    <a:lstStyle/>
                    <a:p>
                      <a:r>
                        <a:rPr lang="en-US" altLang="zh-CN" dirty="0" smtClean="0"/>
                        <a:t> </a:t>
                      </a:r>
                      <a:r>
                        <a:rPr lang="zh-CN" altLang="en-US" dirty="0" smtClean="0"/>
                        <a:t>提示方法中的参数信息</a:t>
                      </a:r>
                      <a:endParaRPr lang="zh-CN" altLang="en-US" dirty="0"/>
                    </a:p>
                  </a:txBody>
                  <a:tcPr/>
                </a:tc>
              </a:tr>
              <a:tr h="370840">
                <a:tc>
                  <a:txBody>
                    <a:bodyPr/>
                    <a:lstStyle/>
                    <a:p>
                      <a:r>
                        <a:rPr lang="en-US" altLang="zh-CN" dirty="0" err="1" smtClean="0"/>
                        <a:t>Ctrl+shift+L</a:t>
                      </a:r>
                      <a:endParaRPr lang="zh-CN" altLang="en-US" dirty="0"/>
                    </a:p>
                  </a:txBody>
                  <a:tcPr/>
                </a:tc>
                <a:tc>
                  <a:txBody>
                    <a:bodyPr/>
                    <a:lstStyle/>
                    <a:p>
                      <a:r>
                        <a:rPr lang="en-US" altLang="zh-CN" dirty="0" smtClean="0"/>
                        <a:t> </a:t>
                      </a:r>
                      <a:r>
                        <a:rPr lang="zh-CN" altLang="en-US" dirty="0" smtClean="0"/>
                        <a:t>代码格式化</a:t>
                      </a:r>
                      <a:endParaRPr lang="zh-CN" altLang="en-US" dirty="0"/>
                    </a:p>
                  </a:txBody>
                  <a:tcPr/>
                </a:tc>
              </a:tr>
              <a:tr h="370840">
                <a:tc>
                  <a:txBody>
                    <a:bodyPr/>
                    <a:lstStyle/>
                    <a:p>
                      <a:r>
                        <a:rPr lang="en-US" altLang="zh-CN" dirty="0" smtClean="0">
                          <a:solidFill>
                            <a:schemeClr val="tx1"/>
                          </a:solidFill>
                        </a:rPr>
                        <a:t>Ctrl+</a:t>
                      </a:r>
                      <a:r>
                        <a:rPr lang="zh-CN" altLang="en-US" dirty="0" smtClean="0">
                          <a:solidFill>
                            <a:schemeClr val="tx1"/>
                          </a:solidFill>
                        </a:rPr>
                        <a:t>左键单击</a:t>
                      </a:r>
                      <a:endParaRPr lang="zh-CN" altLang="en-US" dirty="0">
                        <a:solidFill>
                          <a:schemeClr val="tx1"/>
                        </a:solidFill>
                      </a:endParaRPr>
                    </a:p>
                  </a:txBody>
                  <a:tcPr/>
                </a:tc>
                <a:tc>
                  <a:txBody>
                    <a:bodyPr/>
                    <a:lstStyle/>
                    <a:p>
                      <a:r>
                        <a:rPr lang="en-US" altLang="zh-CN" dirty="0" smtClean="0"/>
                        <a:t> </a:t>
                      </a:r>
                      <a:r>
                        <a:rPr lang="zh-CN" altLang="en-US" dirty="0" smtClean="0"/>
                        <a:t>跳转到定义</a:t>
                      </a:r>
                      <a:endParaRPr lang="zh-CN" altLang="en-US" dirty="0"/>
                    </a:p>
                  </a:txBody>
                  <a:tcPr/>
                </a:tc>
              </a:tr>
              <a:tr h="370840">
                <a:tc>
                  <a:txBody>
                    <a:bodyPr/>
                    <a:lstStyle/>
                    <a:p>
                      <a:r>
                        <a:rPr lang="en-US" altLang="zh-CN" dirty="0" err="1" smtClean="0"/>
                        <a:t>Ctrl+E</a:t>
                      </a:r>
                      <a:endParaRPr lang="zh-CN" altLang="en-US" dirty="0"/>
                    </a:p>
                  </a:txBody>
                  <a:tcPr/>
                </a:tc>
                <a:tc>
                  <a:txBody>
                    <a:bodyPr/>
                    <a:lstStyle/>
                    <a:p>
                      <a:r>
                        <a:rPr lang="zh-CN" altLang="en-US" dirty="0" smtClean="0"/>
                        <a:t>最近使用的文件</a:t>
                      </a:r>
                      <a:endParaRPr lang="zh-CN" altLang="en-US" dirty="0"/>
                    </a:p>
                  </a:txBody>
                  <a:tcPr/>
                </a:tc>
              </a:tr>
            </a:tbl>
          </a:graphicData>
        </a:graphic>
      </p:graphicFrame>
    </p:spTree>
    <p:extLst>
      <p:ext uri="{BB962C8B-B14F-4D97-AF65-F5344CB8AC3E}">
        <p14:creationId xmlns:p14="http://schemas.microsoft.com/office/powerpoint/2010/main" val="32765780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ingda.ruan\Desktop\Intellij IDEA  的分享会\素材\Ctrl_spac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3844" y="792106"/>
            <a:ext cx="3410410" cy="207396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46"/>
          <p:cNvSpPr txBox="1"/>
          <p:nvPr/>
        </p:nvSpPr>
        <p:spPr>
          <a:xfrm>
            <a:off x="528648" y="300680"/>
            <a:ext cx="1650349"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Ctrl+Space</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1028" name="Picture 4" descr="C:\Users\pingda.ruan\Desktop\Intellij IDEA  的分享会\素材\Ctrl_Shift_sapc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71259" y="698416"/>
            <a:ext cx="5248914" cy="226134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46"/>
          <p:cNvSpPr txBox="1"/>
          <p:nvPr/>
        </p:nvSpPr>
        <p:spPr>
          <a:xfrm>
            <a:off x="4212187" y="300679"/>
            <a:ext cx="3628306"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Ctrl+Space</a:t>
            </a:r>
            <a:r>
              <a:rPr lang="en-US" altLang="zh-CN" sz="1500" dirty="0" smtClean="0">
                <a:solidFill>
                  <a:schemeClr val="accent5"/>
                </a:solidFill>
                <a:latin typeface="微软雅黑" panose="020B0503020204020204" pitchFamily="34" charset="-122"/>
                <a:ea typeface="微软雅黑" panose="020B0503020204020204" pitchFamily="34" charset="-122"/>
              </a:rPr>
              <a:t> vs  </a:t>
            </a:r>
            <a:r>
              <a:rPr lang="en-US" altLang="zh-CN" sz="1500" dirty="0" err="1" smtClean="0">
                <a:solidFill>
                  <a:schemeClr val="accent5"/>
                </a:solidFill>
                <a:latin typeface="微软雅黑" panose="020B0503020204020204" pitchFamily="34" charset="-122"/>
                <a:ea typeface="微软雅黑" panose="020B0503020204020204" pitchFamily="34" charset="-122"/>
              </a:rPr>
              <a:t>Ctrl+Shift+Space</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55939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6"/>
          <p:cNvSpPr txBox="1"/>
          <p:nvPr/>
        </p:nvSpPr>
        <p:spPr>
          <a:xfrm>
            <a:off x="3649091" y="108239"/>
            <a:ext cx="1650349"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Alt+Enter</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2052" name="Picture 4" descr="C:\Users\pingda.ruan\Desktop\Intellij IDEA  的分享会\素材\Alt_Enter_0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7136" y="592134"/>
            <a:ext cx="5716032" cy="186854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46"/>
          <p:cNvSpPr txBox="1"/>
          <p:nvPr/>
        </p:nvSpPr>
        <p:spPr>
          <a:xfrm>
            <a:off x="190977" y="1203242"/>
            <a:ext cx="1650349" cy="323165"/>
          </a:xfrm>
          <a:prstGeom prst="rect">
            <a:avLst/>
          </a:prstGeom>
          <a:noFill/>
        </p:spPr>
        <p:txBody>
          <a:bodyPr wrap="square" rtlCol="0">
            <a:spAutoFit/>
          </a:bodyPr>
          <a:lstStyle/>
          <a:p>
            <a:r>
              <a:rPr lang="zh-CN" altLang="en-US" sz="1500" dirty="0" smtClean="0">
                <a:solidFill>
                  <a:schemeClr val="accent5"/>
                </a:solidFill>
                <a:latin typeface="微软雅黑" panose="020B0503020204020204" pitchFamily="34" charset="-122"/>
                <a:ea typeface="微软雅黑" panose="020B0503020204020204" pitchFamily="34" charset="-122"/>
              </a:rPr>
              <a:t>导包</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2053" name="Picture 5" descr="C:\Users\pingda.ruan\Desktop\Intellij IDEA  的分享会\素材\ALt_Enter_0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06362" y="2681473"/>
            <a:ext cx="6647567" cy="229429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46"/>
          <p:cNvSpPr txBox="1"/>
          <p:nvPr/>
        </p:nvSpPr>
        <p:spPr>
          <a:xfrm>
            <a:off x="90458" y="3505455"/>
            <a:ext cx="1650349" cy="323165"/>
          </a:xfrm>
          <a:prstGeom prst="rect">
            <a:avLst/>
          </a:prstGeom>
          <a:noFill/>
        </p:spPr>
        <p:txBody>
          <a:bodyPr wrap="square" rtlCol="0">
            <a:spAutoFit/>
          </a:bodyPr>
          <a:lstStyle/>
          <a:p>
            <a:r>
              <a:rPr lang="zh-CN" altLang="en-US" sz="1500" dirty="0" smtClean="0">
                <a:solidFill>
                  <a:schemeClr val="accent5"/>
                </a:solidFill>
                <a:latin typeface="微软雅黑" panose="020B0503020204020204" pitchFamily="34" charset="-122"/>
                <a:ea typeface="微软雅黑" panose="020B0503020204020204" pitchFamily="34" charset="-122"/>
              </a:rPr>
              <a:t>换一种写法</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68080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3"/>
                                        </p:tgtEl>
                                        <p:attrNameLst>
                                          <p:attrName>style.visibility</p:attrName>
                                        </p:attrNameLst>
                                      </p:cBhvr>
                                      <p:to>
                                        <p:strVal val="visible"/>
                                      </p:to>
                                    </p:set>
                                    <p:anim calcmode="lin" valueType="num">
                                      <p:cBhvr additive="base">
                                        <p:cTn id="13" dur="500" fill="hold"/>
                                        <p:tgtEl>
                                          <p:spTgt spid="2053"/>
                                        </p:tgtEl>
                                        <p:attrNameLst>
                                          <p:attrName>ppt_x</p:attrName>
                                        </p:attrNameLst>
                                      </p:cBhvr>
                                      <p:tavLst>
                                        <p:tav tm="0">
                                          <p:val>
                                            <p:strVal val="#ppt_x"/>
                                          </p:val>
                                        </p:tav>
                                        <p:tav tm="100000">
                                          <p:val>
                                            <p:strVal val="#ppt_x"/>
                                          </p:val>
                                        </p:tav>
                                      </p:tavLst>
                                    </p:anim>
                                    <p:anim calcmode="lin" valueType="num">
                                      <p:cBhvr additive="base">
                                        <p:cTn id="14"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6"/>
          <p:cNvSpPr txBox="1"/>
          <p:nvPr/>
        </p:nvSpPr>
        <p:spPr>
          <a:xfrm>
            <a:off x="3649091" y="108239"/>
            <a:ext cx="1650349"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Alt+Enter</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
        <p:nvSpPr>
          <p:cNvPr id="10" name="文本框 46"/>
          <p:cNvSpPr txBox="1"/>
          <p:nvPr/>
        </p:nvSpPr>
        <p:spPr>
          <a:xfrm>
            <a:off x="113156" y="431404"/>
            <a:ext cx="1650349" cy="784830"/>
          </a:xfrm>
          <a:prstGeom prst="rect">
            <a:avLst/>
          </a:prstGeom>
          <a:noFill/>
        </p:spPr>
        <p:txBody>
          <a:bodyPr wrap="square" rtlCol="0">
            <a:spAutoFit/>
          </a:bodyPr>
          <a:lstStyle/>
          <a:p>
            <a:r>
              <a:rPr lang="zh-CN" altLang="en-US" sz="1500" dirty="0" smtClean="0">
                <a:solidFill>
                  <a:schemeClr val="accent5"/>
                </a:solidFill>
                <a:latin typeface="微软雅黑" panose="020B0503020204020204" pitchFamily="34" charset="-122"/>
                <a:ea typeface="微软雅黑" panose="020B0503020204020204" pitchFamily="34" charset="-122"/>
              </a:rPr>
              <a:t>创建实现类，</a:t>
            </a:r>
            <a:endParaRPr lang="en-US" altLang="zh-CN" sz="1500" dirty="0" smtClean="0">
              <a:solidFill>
                <a:schemeClr val="accent5"/>
              </a:solidFill>
              <a:latin typeface="微软雅黑" panose="020B0503020204020204" pitchFamily="34" charset="-122"/>
              <a:ea typeface="微软雅黑" panose="020B0503020204020204" pitchFamily="34" charset="-122"/>
            </a:endParaRPr>
          </a:p>
          <a:p>
            <a:r>
              <a:rPr lang="zh-CN" altLang="en-US" sz="1500" dirty="0" smtClean="0">
                <a:solidFill>
                  <a:schemeClr val="accent5"/>
                </a:solidFill>
                <a:latin typeface="微软雅黑" panose="020B0503020204020204" pitchFamily="34" charset="-122"/>
                <a:ea typeface="微软雅黑" panose="020B0503020204020204" pitchFamily="34" charset="-122"/>
              </a:rPr>
              <a:t>创建测试类，</a:t>
            </a:r>
            <a:endParaRPr lang="en-US" altLang="zh-CN" sz="1500" dirty="0" smtClean="0">
              <a:solidFill>
                <a:schemeClr val="accent5"/>
              </a:solidFill>
              <a:latin typeface="微软雅黑" panose="020B0503020204020204" pitchFamily="34" charset="-122"/>
              <a:ea typeface="微软雅黑" panose="020B0503020204020204" pitchFamily="34" charset="-122"/>
            </a:endParaRPr>
          </a:p>
          <a:p>
            <a:r>
              <a:rPr lang="zh-CN" altLang="en-US" sz="1500" dirty="0" smtClean="0">
                <a:solidFill>
                  <a:schemeClr val="accent5"/>
                </a:solidFill>
                <a:latin typeface="微软雅黑" panose="020B0503020204020204" pitchFamily="34" charset="-122"/>
                <a:ea typeface="微软雅黑" panose="020B0503020204020204" pitchFamily="34" charset="-122"/>
              </a:rPr>
              <a:t>创建测试方法等</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3075" name="Picture 3" descr="C:\Users\pingda.ruan\Desktop\Intellij IDEA  的分享会\素材\Alt_Enter_0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92229" y="552653"/>
            <a:ext cx="7117089" cy="437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4306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6"/>
          <p:cNvSpPr txBox="1"/>
          <p:nvPr/>
        </p:nvSpPr>
        <p:spPr>
          <a:xfrm>
            <a:off x="3853372" y="20690"/>
            <a:ext cx="1650349"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Ctrl+O</a:t>
            </a:r>
            <a:r>
              <a:rPr lang="en-US" altLang="zh-CN" sz="1500" dirty="0" smtClean="0">
                <a:solidFill>
                  <a:schemeClr val="accent5"/>
                </a:solidFill>
                <a:latin typeface="微软雅黑" panose="020B0503020204020204" pitchFamily="34" charset="-122"/>
                <a:ea typeface="微软雅黑" panose="020B0503020204020204" pitchFamily="34" charset="-122"/>
              </a:rPr>
              <a:t>, </a:t>
            </a:r>
            <a:r>
              <a:rPr lang="en-US" altLang="zh-CN" sz="1500" dirty="0" err="1" smtClean="0">
                <a:solidFill>
                  <a:schemeClr val="accent5"/>
                </a:solidFill>
                <a:latin typeface="微软雅黑" panose="020B0503020204020204" pitchFamily="34" charset="-122"/>
                <a:ea typeface="微软雅黑" panose="020B0503020204020204" pitchFamily="34" charset="-122"/>
              </a:rPr>
              <a:t>Ctrl+I</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2051" name="Picture 3" descr="C:\Users\pingda.ruan\Desktop\Intellij IDEA  的分享会\素材\Ctrl_O_I.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17263" y="431404"/>
            <a:ext cx="6752413" cy="4598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9621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ingda.ruan\Desktop\Intellij IDEA  的分享会\素材\Alt_Inster.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92867" y="518954"/>
            <a:ext cx="6771363" cy="447589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46"/>
          <p:cNvSpPr txBox="1"/>
          <p:nvPr/>
        </p:nvSpPr>
        <p:spPr>
          <a:xfrm>
            <a:off x="3853372" y="20690"/>
            <a:ext cx="1650349"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Alt+Inster</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12643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7" y="400379"/>
            <a:ext cx="236413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32315" y="416887"/>
            <a:ext cx="293225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451098415"/>
              </p:ext>
            </p:extLst>
          </p:nvPr>
        </p:nvGraphicFramePr>
        <p:xfrm>
          <a:off x="1507479" y="710119"/>
          <a:ext cx="5681262" cy="4001959"/>
        </p:xfrm>
        <a:graphic>
          <a:graphicData uri="http://schemas.openxmlformats.org/drawingml/2006/table">
            <a:tbl>
              <a:tblPr firstRow="1" bandRow="1">
                <a:tableStyleId>{F5AB1C69-6EDB-4FF4-983F-18BD219EF322}</a:tableStyleId>
              </a:tblPr>
              <a:tblGrid>
                <a:gridCol w="535330"/>
                <a:gridCol w="1857982"/>
                <a:gridCol w="3287950"/>
              </a:tblGrid>
              <a:tr h="478439">
                <a:tc>
                  <a:txBody>
                    <a:bodyPr/>
                    <a:lstStyle/>
                    <a:p>
                      <a:endParaRPr lang="zh-CN" altLang="en-US" dirty="0"/>
                    </a:p>
                  </a:txBody>
                  <a:tcPr/>
                </a:tc>
                <a:tc>
                  <a:txBody>
                    <a:bodyPr/>
                    <a:lstStyle/>
                    <a:p>
                      <a:r>
                        <a:rPr lang="en-US" altLang="zh-CN" dirty="0" smtClean="0"/>
                        <a:t>  </a:t>
                      </a:r>
                      <a:r>
                        <a:rPr lang="en-US" altLang="zh-CN" baseline="0" dirty="0" smtClean="0"/>
                        <a:t> </a:t>
                      </a:r>
                      <a:r>
                        <a:rPr lang="zh-CN" altLang="en-US" baseline="0" dirty="0" smtClean="0"/>
                        <a:t>快捷键</a:t>
                      </a:r>
                      <a:endParaRPr lang="zh-CN" altLang="en-US" dirty="0"/>
                    </a:p>
                  </a:txBody>
                  <a:tcPr/>
                </a:tc>
                <a:tc>
                  <a:txBody>
                    <a:bodyPr/>
                    <a:lstStyle/>
                    <a:p>
                      <a:r>
                        <a:rPr lang="zh-CN" altLang="en-US" dirty="0" smtClean="0"/>
                        <a:t>说明</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err="1" smtClean="0">
                          <a:solidFill>
                            <a:srgbClr val="FF0000"/>
                          </a:solidFill>
                        </a:rPr>
                        <a:t>Ctrl+W,Ctrl+Shift+W</a:t>
                      </a:r>
                      <a:endParaRPr lang="zh-CN" altLang="en-US" dirty="0">
                        <a:solidFill>
                          <a:srgbClr val="FF0000"/>
                        </a:solidFill>
                      </a:endParaRPr>
                    </a:p>
                  </a:txBody>
                  <a:tcPr/>
                </a:tc>
                <a:tc>
                  <a:txBody>
                    <a:bodyPr/>
                    <a:lstStyle/>
                    <a:p>
                      <a:r>
                        <a:rPr lang="en-US" altLang="zh-CN" dirty="0" smtClean="0"/>
                        <a:t>Select successively increasing code blocks</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err="1" smtClean="0">
                          <a:solidFill>
                            <a:srgbClr val="FF0000"/>
                          </a:solidFill>
                        </a:rPr>
                        <a:t>Shift+Ctrl+Ente</a:t>
                      </a:r>
                      <a:r>
                        <a:rPr lang="en-US" altLang="zh-CN" dirty="0" err="1" smtClean="0"/>
                        <a:t>r</a:t>
                      </a:r>
                      <a:endParaRPr lang="zh-CN" altLang="en-US" dirty="0">
                        <a:solidFill>
                          <a:srgbClr val="FF0000"/>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dirty="0" smtClean="0"/>
                        <a:t>Complete statement</a:t>
                      </a:r>
                      <a:endParaRPr lang="zh-CN" altLang="en-US" dirty="0" smtClean="0"/>
                    </a:p>
                    <a:p>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err="1" smtClean="0"/>
                        <a:t>Ctrl+Y</a:t>
                      </a:r>
                      <a:endParaRPr lang="zh-CN" altLang="en-US" dirty="0"/>
                    </a:p>
                  </a:txBody>
                  <a:tcPr/>
                </a:tc>
                <a:tc>
                  <a:txBody>
                    <a:bodyPr/>
                    <a:lstStyle/>
                    <a:p>
                      <a:r>
                        <a:rPr lang="en-US" altLang="zh-CN" dirty="0" smtClean="0"/>
                        <a:t>Delete line at caret</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err="1" smtClean="0"/>
                        <a:t>Ctrl+D</a:t>
                      </a:r>
                      <a:endParaRPr lang="zh-CN" altLang="en-US" dirty="0"/>
                    </a:p>
                  </a:txBody>
                  <a:tcPr/>
                </a:tc>
                <a:tc>
                  <a:txBody>
                    <a:bodyPr/>
                    <a:lstStyle/>
                    <a:p>
                      <a:r>
                        <a:rPr lang="en-US" altLang="zh-CN" smtClean="0"/>
                        <a:t>Duplicate current line or selected block </a:t>
                      </a:r>
                      <a:endParaRPr lang="zh-CN" altLang="en-US" dirty="0"/>
                    </a:p>
                  </a:txBody>
                  <a:tcPr/>
                </a:tc>
              </a:tr>
              <a:tr h="370840">
                <a:tc>
                  <a:txBody>
                    <a:bodyPr/>
                    <a:lstStyle/>
                    <a:p>
                      <a:r>
                        <a:rPr lang="en-US" altLang="zh-CN" dirty="0" smtClean="0"/>
                        <a:t>4</a:t>
                      </a:r>
                      <a:endParaRPr lang="zh-CN" altLang="en-US"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Ctrl+</a:t>
                      </a:r>
                      <a:r>
                        <a:rPr lang="zh-CN" altLang="en-US" dirty="0" smtClean="0">
                          <a:solidFill>
                            <a:srgbClr val="FF0000"/>
                          </a:solidFill>
                        </a:rPr>
                        <a:t>左右箭头</a:t>
                      </a:r>
                    </a:p>
                    <a:p>
                      <a:endParaRPr lang="zh-CN" altLang="en-US"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dirty="0" smtClean="0"/>
                        <a:t>Move caret to previous/next word </a:t>
                      </a:r>
                      <a:endParaRPr lang="zh-CN" altLang="en-US" dirty="0" smtClean="0"/>
                    </a:p>
                    <a:p>
                      <a:endParaRPr lang="zh-CN" altLang="en-US" dirty="0"/>
                    </a:p>
                  </a:txBody>
                  <a:tcPr/>
                </a:tc>
              </a:tr>
              <a:tr h="399320">
                <a:tc>
                  <a:txBody>
                    <a:bodyPr/>
                    <a:lstStyle/>
                    <a:p>
                      <a:r>
                        <a:rPr lang="en-US" altLang="zh-CN" dirty="0" smtClean="0"/>
                        <a:t>5</a:t>
                      </a:r>
                      <a:endParaRPr lang="zh-CN" altLang="en-US" dirty="0"/>
                    </a:p>
                  </a:txBody>
                  <a:tcPr/>
                </a:tc>
                <a:tc>
                  <a:txBody>
                    <a:bodyPr/>
                    <a:lstStyle/>
                    <a:p>
                      <a:r>
                        <a:rPr lang="en-US" altLang="zh-CN" dirty="0" err="1" smtClean="0"/>
                        <a:t>Shift+Enter</a:t>
                      </a:r>
                      <a:endParaRPr lang="zh-CN" altLang="en-US" dirty="0">
                        <a:solidFill>
                          <a:srgbClr val="FF0000"/>
                        </a:solidFill>
                      </a:endParaRPr>
                    </a:p>
                  </a:txBody>
                  <a:tcPr/>
                </a:tc>
                <a:tc>
                  <a:txBody>
                    <a:bodyPr/>
                    <a:lstStyle/>
                    <a:p>
                      <a:r>
                        <a:rPr lang="en-US" altLang="zh-CN" dirty="0" smtClean="0"/>
                        <a:t>Start new line</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F2/Shit+F2</a:t>
                      </a:r>
                      <a:endParaRPr lang="zh-CN" altLang="en-US" dirty="0"/>
                    </a:p>
                  </a:txBody>
                  <a:tcPr/>
                </a:tc>
                <a:tc>
                  <a:txBody>
                    <a:bodyPr/>
                    <a:lstStyle/>
                    <a:p>
                      <a:r>
                        <a:rPr lang="en-US" altLang="zh-CN" dirty="0" smtClean="0"/>
                        <a:t>Next/previous highlighted error</a:t>
                      </a:r>
                      <a:endParaRPr lang="zh-CN" altLang="en-US" dirty="0"/>
                    </a:p>
                  </a:txBody>
                  <a:tcPr/>
                </a:tc>
              </a:tr>
              <a:tr h="370840">
                <a:tc>
                  <a:txBody>
                    <a:bodyPr/>
                    <a:lstStyle/>
                    <a:p>
                      <a:r>
                        <a:rPr lang="en-US" altLang="zh-CN" dirty="0" smtClean="0"/>
                        <a:t>7</a:t>
                      </a:r>
                      <a:endParaRPr lang="zh-CN" altLang="en-US" dirty="0"/>
                    </a:p>
                  </a:txBody>
                  <a:tcPr/>
                </a:tc>
                <a:tc>
                  <a:txBody>
                    <a:bodyPr/>
                    <a:lstStyle/>
                    <a:p>
                      <a:r>
                        <a:rPr lang="en-US" altLang="zh-CN" dirty="0" err="1" smtClean="0">
                          <a:solidFill>
                            <a:srgbClr val="FF0000"/>
                          </a:solidFill>
                        </a:rPr>
                        <a:t>Ctrl+Shift+U</a:t>
                      </a:r>
                      <a:endParaRPr lang="zh-CN" altLang="en-US" dirty="0">
                        <a:solidFill>
                          <a:srgbClr val="FF0000"/>
                        </a:solidFill>
                      </a:endParaRPr>
                    </a:p>
                  </a:txBody>
                  <a:tcPr/>
                </a:tc>
                <a:tc>
                  <a:txBody>
                    <a:bodyPr/>
                    <a:lstStyle/>
                    <a:p>
                      <a:r>
                        <a:rPr lang="en-US" altLang="zh-CN" dirty="0" smtClean="0"/>
                        <a:t>Toggle case for word at caret or selected block</a:t>
                      </a:r>
                      <a:endParaRPr lang="zh-CN" altLang="en-US" dirty="0"/>
                    </a:p>
                  </a:txBody>
                  <a:tcPr/>
                </a:tc>
              </a:tr>
            </a:tbl>
          </a:graphicData>
        </a:graphic>
      </p:graphicFrame>
      <p:sp>
        <p:nvSpPr>
          <p:cNvPr id="52" name="TextBox 23"/>
          <p:cNvSpPr txBox="1"/>
          <p:nvPr/>
        </p:nvSpPr>
        <p:spPr>
          <a:xfrm>
            <a:off x="3184873" y="265526"/>
            <a:ext cx="2282071" cy="311496"/>
          </a:xfrm>
          <a:prstGeom prst="rect">
            <a:avLst/>
          </a:prstGeom>
          <a:noFill/>
        </p:spPr>
        <p:txBody>
          <a:bodyPr wrap="square" lIns="0" tIns="0" rIns="0" bIns="0" rtlCol="0">
            <a:spAutoFit/>
          </a:bodyPr>
          <a:lstStyle/>
          <a:p>
            <a:pPr algn="ctr"/>
            <a:r>
              <a:rPr lang="en-US" altLang="zh-CN" sz="2024" b="1" dirty="0">
                <a:latin typeface="微软雅黑" pitchFamily="34" charset="-122"/>
                <a:ea typeface="微软雅黑" pitchFamily="34" charset="-122"/>
              </a:rPr>
              <a:t>1</a:t>
            </a:r>
            <a:r>
              <a:rPr lang="en-US" altLang="zh-CN" sz="2024" b="1" dirty="0" smtClean="0">
                <a:latin typeface="微软雅黑" pitchFamily="34" charset="-122"/>
                <a:ea typeface="微软雅黑" pitchFamily="34" charset="-122"/>
              </a:rPr>
              <a:t>5</a:t>
            </a:r>
            <a:r>
              <a:rPr lang="zh-CN" altLang="en-US" sz="2024" b="1" dirty="0" smtClean="0">
                <a:latin typeface="微软雅黑" pitchFamily="34" charset="-122"/>
                <a:ea typeface="微软雅黑" pitchFamily="34" charset="-122"/>
              </a:rPr>
              <a:t>组</a:t>
            </a:r>
            <a:r>
              <a:rPr lang="zh-CN" altLang="en-US" sz="2024" b="1" dirty="0">
                <a:latin typeface="微软雅黑" pitchFamily="34" charset="-122"/>
                <a:ea typeface="微软雅黑" pitchFamily="34" charset="-122"/>
              </a:rPr>
              <a:t>高效</a:t>
            </a:r>
            <a:r>
              <a:rPr lang="zh-CN" altLang="en-US" sz="2024" b="1" dirty="0" smtClean="0">
                <a:latin typeface="微软雅黑" pitchFamily="34" charset="-122"/>
                <a:ea typeface="微软雅黑" pitchFamily="34" charset="-122"/>
              </a:rPr>
              <a:t>快捷键（</a:t>
            </a:r>
            <a:r>
              <a:rPr lang="en-US" altLang="zh-CN" sz="2024" b="1" dirty="0" smtClean="0">
                <a:latin typeface="微软雅黑" pitchFamily="34" charset="-122"/>
                <a:ea typeface="微软雅黑" pitchFamily="34" charset="-122"/>
              </a:rPr>
              <a:t>1</a:t>
            </a:r>
            <a:r>
              <a:rPr lang="zh-CN" altLang="en-US" sz="2024" b="1" dirty="0" smtClean="0">
                <a:latin typeface="微软雅黑" pitchFamily="34" charset="-122"/>
                <a:ea typeface="微软雅黑" pitchFamily="34" charset="-122"/>
              </a:rPr>
              <a:t>）</a:t>
            </a:r>
            <a:endParaRPr lang="zh-CN" altLang="en-US" sz="975" dirty="0">
              <a:latin typeface="微软雅黑" pitchFamily="34" charset="-122"/>
              <a:ea typeface="微软雅黑" pitchFamily="34" charset="-122"/>
            </a:endParaRPr>
          </a:p>
        </p:txBody>
      </p:sp>
    </p:spTree>
    <p:extLst>
      <p:ext uri="{BB962C8B-B14F-4D97-AF65-F5344CB8AC3E}">
        <p14:creationId xmlns:p14="http://schemas.microsoft.com/office/powerpoint/2010/main" val="33260705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ingda.ruan\Desktop\Intellij IDEA  的分享会\素材\Ctrl_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6362" y="617025"/>
            <a:ext cx="8399958" cy="402306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46"/>
          <p:cNvSpPr txBox="1"/>
          <p:nvPr/>
        </p:nvSpPr>
        <p:spPr>
          <a:xfrm>
            <a:off x="2247202" y="175499"/>
            <a:ext cx="4211964"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Ctrl+W</a:t>
            </a:r>
            <a:r>
              <a:rPr lang="en-US" altLang="zh-CN" sz="1500" dirty="0" smtClean="0">
                <a:solidFill>
                  <a:schemeClr val="accent5"/>
                </a:solidFill>
                <a:latin typeface="微软雅黑" panose="020B0503020204020204" pitchFamily="34" charset="-122"/>
                <a:ea typeface="微软雅黑" panose="020B0503020204020204" pitchFamily="34" charset="-122"/>
              </a:rPr>
              <a:t>, </a:t>
            </a:r>
            <a:r>
              <a:rPr lang="en-US" altLang="zh-CN" sz="1500" dirty="0" err="1" smtClean="0">
                <a:solidFill>
                  <a:schemeClr val="accent5"/>
                </a:solidFill>
                <a:latin typeface="微软雅黑" panose="020B0503020204020204" pitchFamily="34" charset="-122"/>
                <a:ea typeface="微软雅黑" panose="020B0503020204020204" pitchFamily="34" charset="-122"/>
              </a:rPr>
              <a:t>Ctrl+Shift+W</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16373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3" y="0"/>
            <a:ext cx="9132575" cy="5143500"/>
          </a:xfrm>
          <a:prstGeom prst="rect">
            <a:avLst/>
          </a:prstGeom>
        </p:spPr>
      </p:pic>
      <p:sp>
        <p:nvSpPr>
          <p:cNvPr id="5" name="TextBox 6"/>
          <p:cNvSpPr txBox="1">
            <a:spLocks noChangeArrowheads="1"/>
          </p:cNvSpPr>
          <p:nvPr/>
        </p:nvSpPr>
        <p:spPr bwMode="auto">
          <a:xfrm>
            <a:off x="442452" y="233590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zh-CN" altLang="en-US" b="1" dirty="0">
                <a:latin typeface="微软雅黑" pitchFamily="34" charset="-122"/>
                <a:ea typeface="微软雅黑" pitchFamily="34" charset="-122"/>
              </a:rPr>
              <a:t>介绍</a:t>
            </a:r>
            <a:r>
              <a:rPr lang="zh-CN" altLang="en-US" b="1" dirty="0" smtClean="0">
                <a:latin typeface="微软雅黑" pitchFamily="34" charset="-122"/>
                <a:ea typeface="微软雅黑" pitchFamily="34" charset="-122"/>
              </a:rPr>
              <a:t>和基本</a:t>
            </a:r>
            <a:r>
              <a:rPr lang="zh-CN" altLang="en-US" b="1" dirty="0">
                <a:latin typeface="微软雅黑" pitchFamily="34" charset="-122"/>
                <a:ea typeface="微软雅黑" pitchFamily="34" charset="-122"/>
              </a:rPr>
              <a:t>信息</a:t>
            </a:r>
          </a:p>
        </p:txBody>
      </p:sp>
      <p:sp>
        <p:nvSpPr>
          <p:cNvPr id="6" name="TextBox 6"/>
          <p:cNvSpPr txBox="1">
            <a:spLocks noChangeArrowheads="1"/>
          </p:cNvSpPr>
          <p:nvPr/>
        </p:nvSpPr>
        <p:spPr bwMode="auto">
          <a:xfrm>
            <a:off x="1954355" y="233590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zh-CN" altLang="en-US" b="1" dirty="0" smtClean="0">
                <a:latin typeface="微软雅黑" pitchFamily="34" charset="-122"/>
                <a:ea typeface="微软雅黑" pitchFamily="34" charset="-122"/>
              </a:rPr>
              <a:t>神奇的快捷键</a:t>
            </a:r>
            <a:endParaRPr lang="zh-CN" altLang="en-US" b="1" dirty="0">
              <a:latin typeface="微软雅黑" pitchFamily="34" charset="-122"/>
              <a:ea typeface="微软雅黑" pitchFamily="34" charset="-122"/>
            </a:endParaRPr>
          </a:p>
        </p:txBody>
      </p:sp>
      <p:sp>
        <p:nvSpPr>
          <p:cNvPr id="7" name="TextBox 6"/>
          <p:cNvSpPr txBox="1">
            <a:spLocks noChangeArrowheads="1"/>
          </p:cNvSpPr>
          <p:nvPr/>
        </p:nvSpPr>
        <p:spPr bwMode="auto">
          <a:xfrm>
            <a:off x="3492271" y="233590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zh-CN" altLang="en-US" b="1" dirty="0">
                <a:latin typeface="微软雅黑" pitchFamily="34" charset="-122"/>
                <a:ea typeface="微软雅黑" pitchFamily="34" charset="-122"/>
              </a:rPr>
              <a:t>疑难杂症</a:t>
            </a:r>
          </a:p>
        </p:txBody>
      </p:sp>
      <p:sp>
        <p:nvSpPr>
          <p:cNvPr id="8" name="TextBox 137"/>
          <p:cNvSpPr txBox="1">
            <a:spLocks noChangeArrowheads="1"/>
          </p:cNvSpPr>
          <p:nvPr/>
        </p:nvSpPr>
        <p:spPr bwMode="auto">
          <a:xfrm>
            <a:off x="5121561" y="233590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zh-CN" altLang="en-US" b="1" dirty="0" smtClean="0">
                <a:latin typeface="微软雅黑" pitchFamily="34" charset="-122"/>
                <a:ea typeface="微软雅黑" pitchFamily="34" charset="-122"/>
              </a:rPr>
              <a:t>版本控制</a:t>
            </a:r>
            <a:endParaRPr lang="zh-CN" altLang="en-US" b="1" dirty="0">
              <a:latin typeface="微软雅黑" pitchFamily="34" charset="-122"/>
              <a:ea typeface="微软雅黑" pitchFamily="34" charset="-122"/>
            </a:endParaRPr>
          </a:p>
        </p:txBody>
      </p:sp>
      <p:sp>
        <p:nvSpPr>
          <p:cNvPr id="9" name="TextBox 142"/>
          <p:cNvSpPr txBox="1">
            <a:spLocks noChangeArrowheads="1"/>
          </p:cNvSpPr>
          <p:nvPr/>
        </p:nvSpPr>
        <p:spPr bwMode="auto">
          <a:xfrm>
            <a:off x="6705698" y="233590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zh-CN" altLang="en-US" b="1" dirty="0" smtClean="0">
                <a:latin typeface="微软雅黑" pitchFamily="34" charset="-122"/>
                <a:ea typeface="微软雅黑" pitchFamily="34" charset="-122"/>
              </a:rPr>
              <a:t>强大的插件</a:t>
            </a:r>
            <a:endParaRPr lang="zh-CN" altLang="en-US" b="1" dirty="0">
              <a:latin typeface="微软雅黑" pitchFamily="34" charset="-122"/>
              <a:ea typeface="微软雅黑" pitchFamily="34" charset="-122"/>
            </a:endParaRPr>
          </a:p>
        </p:txBody>
      </p:sp>
      <p:grpSp>
        <p:nvGrpSpPr>
          <p:cNvPr id="10" name="组合 9"/>
          <p:cNvGrpSpPr/>
          <p:nvPr/>
        </p:nvGrpSpPr>
        <p:grpSpPr>
          <a:xfrm rot="14400000">
            <a:off x="887610" y="1211035"/>
            <a:ext cx="1079397" cy="936000"/>
            <a:chOff x="1511944" y="2420246"/>
            <a:chExt cx="2627152" cy="2294453"/>
          </a:xfrm>
          <a:effectLst>
            <a:outerShdw blurRad="203200" dist="38100" dir="3780000" sx="103000" sy="103000" algn="t" rotWithShape="0">
              <a:prstClr val="black">
                <a:alpha val="25000"/>
              </a:prstClr>
            </a:outerShdw>
          </a:effectLst>
        </p:grpSpPr>
        <p:sp>
          <p:nvSpPr>
            <p:cNvPr id="11"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12"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sp>
        <p:nvSpPr>
          <p:cNvPr id="14" name="Freeform 5"/>
          <p:cNvSpPr>
            <a:spLocks/>
          </p:cNvSpPr>
          <p:nvPr/>
        </p:nvSpPr>
        <p:spPr bwMode="auto">
          <a:xfrm>
            <a:off x="1025948" y="131355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grpSp>
        <p:nvGrpSpPr>
          <p:cNvPr id="16" name="组合 15"/>
          <p:cNvGrpSpPr/>
          <p:nvPr/>
        </p:nvGrpSpPr>
        <p:grpSpPr>
          <a:xfrm rot="14400000">
            <a:off x="2386573" y="1211035"/>
            <a:ext cx="1079397" cy="936000"/>
            <a:chOff x="1511944" y="2420246"/>
            <a:chExt cx="2627152" cy="2294453"/>
          </a:xfrm>
          <a:effectLst>
            <a:outerShdw blurRad="203200" dist="38100" dir="3780000" sx="103000" sy="103000" algn="t" rotWithShape="0">
              <a:prstClr val="black">
                <a:alpha val="25000"/>
              </a:prstClr>
            </a:outerShdw>
          </a:effectLst>
        </p:grpSpPr>
        <p:sp>
          <p:nvSpPr>
            <p:cNvPr id="17"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18"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grpSp>
        <p:nvGrpSpPr>
          <p:cNvPr id="19" name="组合 18"/>
          <p:cNvGrpSpPr/>
          <p:nvPr/>
        </p:nvGrpSpPr>
        <p:grpSpPr>
          <a:xfrm rot="14400000">
            <a:off x="3924163" y="1211035"/>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grpSp>
        <p:nvGrpSpPr>
          <p:cNvPr id="22" name="组合 21"/>
          <p:cNvGrpSpPr/>
          <p:nvPr/>
        </p:nvGrpSpPr>
        <p:grpSpPr>
          <a:xfrm rot="14400000">
            <a:off x="5554979" y="1211035"/>
            <a:ext cx="1079397" cy="936000"/>
            <a:chOff x="1511944" y="2420246"/>
            <a:chExt cx="2627152" cy="2294453"/>
          </a:xfrm>
          <a:effectLst>
            <a:outerShdw blurRad="203200" dist="38100" dir="3780000" sx="103000" sy="103000" algn="t" rotWithShape="0">
              <a:prstClr val="black">
                <a:alpha val="25000"/>
              </a:prstClr>
            </a:outerShdw>
          </a:effectLst>
        </p:grpSpPr>
        <p:sp>
          <p:nvSpPr>
            <p:cNvPr id="23"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24"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grpSp>
        <p:nvGrpSpPr>
          <p:cNvPr id="25" name="组合 24"/>
          <p:cNvGrpSpPr/>
          <p:nvPr/>
        </p:nvGrpSpPr>
        <p:grpSpPr>
          <a:xfrm rot="14400000">
            <a:off x="7150764" y="1211035"/>
            <a:ext cx="1079397" cy="936000"/>
            <a:chOff x="1511944" y="2420246"/>
            <a:chExt cx="2627152" cy="2294453"/>
          </a:xfrm>
          <a:effectLst>
            <a:outerShdw blurRad="203200" dist="38100" dir="3780000" sx="103000" sy="103000" algn="t" rotWithShape="0">
              <a:prstClr val="black">
                <a:alpha val="25000"/>
              </a:prstClr>
            </a:outerShdw>
          </a:effectLst>
        </p:grpSpPr>
        <p:sp>
          <p:nvSpPr>
            <p:cNvPr id="26"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27"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sp>
        <p:nvSpPr>
          <p:cNvPr id="29" name="Freeform 5"/>
          <p:cNvSpPr>
            <a:spLocks/>
          </p:cNvSpPr>
          <p:nvPr/>
        </p:nvSpPr>
        <p:spPr bwMode="auto">
          <a:xfrm>
            <a:off x="2513512" y="131355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32" name="Freeform 5"/>
          <p:cNvSpPr>
            <a:spLocks/>
          </p:cNvSpPr>
          <p:nvPr/>
        </p:nvSpPr>
        <p:spPr bwMode="auto">
          <a:xfrm>
            <a:off x="4053593" y="131355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99A9"/>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35" name="Freeform 5"/>
          <p:cNvSpPr>
            <a:spLocks/>
          </p:cNvSpPr>
          <p:nvPr/>
        </p:nvSpPr>
        <p:spPr bwMode="auto">
          <a:xfrm>
            <a:off x="5700468" y="131355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38" name="Freeform 5"/>
          <p:cNvSpPr>
            <a:spLocks/>
          </p:cNvSpPr>
          <p:nvPr/>
        </p:nvSpPr>
        <p:spPr bwMode="auto">
          <a:xfrm>
            <a:off x="7294661" y="131355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grpSp>
        <p:nvGrpSpPr>
          <p:cNvPr id="40" name="组合 39"/>
          <p:cNvGrpSpPr/>
          <p:nvPr/>
        </p:nvGrpSpPr>
        <p:grpSpPr>
          <a:xfrm>
            <a:off x="6173130" y="-897687"/>
            <a:ext cx="1178855" cy="1179281"/>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kern="0">
                <a:solidFill>
                  <a:sysClr val="windowText" lastClr="000000"/>
                </a:solidFill>
                <a:latin typeface="Calibri"/>
                <a:ea typeface="宋体"/>
              </a:endParaRPr>
            </a:p>
          </p:txBody>
        </p:sp>
        <p:sp>
          <p:nvSpPr>
            <p:cNvPr id="42" name="椭圆 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kern="0">
                <a:solidFill>
                  <a:sysClr val="window" lastClr="FFFFFF"/>
                </a:solidFill>
                <a:latin typeface="Calibri"/>
                <a:ea typeface="宋体"/>
              </a:endParaRPr>
            </a:p>
          </p:txBody>
        </p:sp>
      </p:grpSp>
      <p:grpSp>
        <p:nvGrpSpPr>
          <p:cNvPr id="43" name="组合 42"/>
          <p:cNvGrpSpPr/>
          <p:nvPr/>
        </p:nvGrpSpPr>
        <p:grpSpPr>
          <a:xfrm>
            <a:off x="4356913" y="-283851"/>
            <a:ext cx="630002" cy="63023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sp>
          <p:nvSpPr>
            <p:cNvPr id="45" name="椭圆 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grpSp>
      <p:grpSp>
        <p:nvGrpSpPr>
          <p:cNvPr id="46" name="组合 45"/>
          <p:cNvGrpSpPr/>
          <p:nvPr/>
        </p:nvGrpSpPr>
        <p:grpSpPr>
          <a:xfrm>
            <a:off x="5102291" y="-376788"/>
            <a:ext cx="890197" cy="890519"/>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grpSp>
      <p:grpSp>
        <p:nvGrpSpPr>
          <p:cNvPr id="49" name="组合 48"/>
          <p:cNvGrpSpPr/>
          <p:nvPr/>
        </p:nvGrpSpPr>
        <p:grpSpPr>
          <a:xfrm>
            <a:off x="7373957" y="-167480"/>
            <a:ext cx="685552" cy="685800"/>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kern="0">
                <a:solidFill>
                  <a:sysClr val="windowText" lastClr="000000"/>
                </a:solidFill>
                <a:latin typeface="Calibri"/>
                <a:ea typeface="宋体"/>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kern="0">
                <a:solidFill>
                  <a:sysClr val="window" lastClr="FFFFFF"/>
                </a:solidFill>
                <a:latin typeface="Calibri"/>
                <a:ea typeface="宋体"/>
              </a:endParaRPr>
            </a:p>
          </p:txBody>
        </p:sp>
      </p:grpSp>
      <p:grpSp>
        <p:nvGrpSpPr>
          <p:cNvPr id="52" name="组合 51"/>
          <p:cNvGrpSpPr/>
          <p:nvPr/>
        </p:nvGrpSpPr>
        <p:grpSpPr>
          <a:xfrm>
            <a:off x="771100" y="4883354"/>
            <a:ext cx="588644" cy="588857"/>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grpSp>
      <p:grpSp>
        <p:nvGrpSpPr>
          <p:cNvPr id="55" name="组合 54"/>
          <p:cNvGrpSpPr/>
          <p:nvPr/>
        </p:nvGrpSpPr>
        <p:grpSpPr>
          <a:xfrm>
            <a:off x="3966566" y="4372718"/>
            <a:ext cx="252400" cy="252491"/>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grpSp>
      <p:grpSp>
        <p:nvGrpSpPr>
          <p:cNvPr id="58" name="组合 57"/>
          <p:cNvGrpSpPr/>
          <p:nvPr/>
        </p:nvGrpSpPr>
        <p:grpSpPr>
          <a:xfrm>
            <a:off x="3185459" y="4169917"/>
            <a:ext cx="528884" cy="529075"/>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sp>
          <p:nvSpPr>
            <p:cNvPr id="60" name="椭圆 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grpSp>
      <p:grpSp>
        <p:nvGrpSpPr>
          <p:cNvPr id="61" name="组合 60"/>
          <p:cNvGrpSpPr/>
          <p:nvPr/>
        </p:nvGrpSpPr>
        <p:grpSpPr>
          <a:xfrm>
            <a:off x="8252085" y="-914921"/>
            <a:ext cx="1178855" cy="1179281"/>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kern="0">
                <a:solidFill>
                  <a:sysClr val="windowText" lastClr="000000"/>
                </a:solidFill>
                <a:latin typeface="Calibri"/>
                <a:ea typeface="宋体"/>
              </a:endParaRPr>
            </a:p>
          </p:txBody>
        </p:sp>
        <p:sp>
          <p:nvSpPr>
            <p:cNvPr id="63" name="椭圆 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kern="0">
                <a:solidFill>
                  <a:sysClr val="window" lastClr="FFFFFF"/>
                </a:solidFill>
                <a:latin typeface="Calibri"/>
                <a:ea typeface="宋体"/>
              </a:endParaRPr>
            </a:p>
          </p:txBody>
        </p:sp>
      </p:grpSp>
      <p:grpSp>
        <p:nvGrpSpPr>
          <p:cNvPr id="64" name="组合 63"/>
          <p:cNvGrpSpPr/>
          <p:nvPr/>
        </p:nvGrpSpPr>
        <p:grpSpPr>
          <a:xfrm>
            <a:off x="8207209" y="295241"/>
            <a:ext cx="222999" cy="223080"/>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grpSp>
      <p:grpSp>
        <p:nvGrpSpPr>
          <p:cNvPr id="67" name="组合 66"/>
          <p:cNvGrpSpPr/>
          <p:nvPr/>
        </p:nvGrpSpPr>
        <p:grpSpPr>
          <a:xfrm>
            <a:off x="1947577" y="4549010"/>
            <a:ext cx="1178855" cy="1179281"/>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kern="0">
                <a:solidFill>
                  <a:sysClr val="windowText" lastClr="000000"/>
                </a:solidFill>
                <a:latin typeface="Calibri"/>
                <a:ea typeface="宋体"/>
              </a:endParaRPr>
            </a:p>
          </p:txBody>
        </p:sp>
        <p:sp>
          <p:nvSpPr>
            <p:cNvPr id="69" name="椭圆 68"/>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kern="0">
                <a:solidFill>
                  <a:sysClr val="window" lastClr="FFFFFF"/>
                </a:solidFill>
                <a:latin typeface="Calibri"/>
                <a:ea typeface="宋体"/>
              </a:endParaRPr>
            </a:p>
          </p:txBody>
        </p:sp>
      </p:grpSp>
      <p:grpSp>
        <p:nvGrpSpPr>
          <p:cNvPr id="70" name="组合 69"/>
          <p:cNvGrpSpPr/>
          <p:nvPr/>
        </p:nvGrpSpPr>
        <p:grpSpPr>
          <a:xfrm>
            <a:off x="1279760" y="4449510"/>
            <a:ext cx="520004" cy="520192"/>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grpSp>
      <p:grpSp>
        <p:nvGrpSpPr>
          <p:cNvPr id="73" name="组合 72"/>
          <p:cNvGrpSpPr/>
          <p:nvPr/>
        </p:nvGrpSpPr>
        <p:grpSpPr>
          <a:xfrm>
            <a:off x="295828" y="4764625"/>
            <a:ext cx="316763" cy="316877"/>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sp>
          <p:nvSpPr>
            <p:cNvPr id="75" name="椭圆 7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grpSp>
      <p:grpSp>
        <p:nvGrpSpPr>
          <p:cNvPr id="76" name="组合 75"/>
          <p:cNvGrpSpPr/>
          <p:nvPr/>
        </p:nvGrpSpPr>
        <p:grpSpPr>
          <a:xfrm>
            <a:off x="121927" y="4581317"/>
            <a:ext cx="158381" cy="158438"/>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sp>
          <p:nvSpPr>
            <p:cNvPr id="78" name="椭圆 7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34" fontAlgn="auto">
                <a:spcBef>
                  <a:spcPts val="0"/>
                </a:spcBef>
                <a:spcAft>
                  <a:spcPts val="0"/>
                </a:spcAft>
                <a:defRPr/>
              </a:pPr>
              <a:endParaRPr lang="zh-CN" altLang="en-US" sz="1200" kern="0">
                <a:solidFill>
                  <a:sysClr val="windowText" lastClr="000000"/>
                </a:solidFill>
                <a:latin typeface="Calibri"/>
                <a:ea typeface="宋体"/>
              </a:endParaRPr>
            </a:p>
          </p:txBody>
        </p:sp>
      </p:grpSp>
      <p:sp>
        <p:nvSpPr>
          <p:cNvPr id="79" name="六边形 78"/>
          <p:cNvSpPr/>
          <p:nvPr/>
        </p:nvSpPr>
        <p:spPr>
          <a:xfrm>
            <a:off x="544436" y="228981"/>
            <a:ext cx="2336937" cy="76554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nvGrpSpPr>
        <p:grpSpPr>
          <a:xfrm>
            <a:off x="177907" y="72229"/>
            <a:ext cx="1113202" cy="1096171"/>
            <a:chOff x="304800" y="673100"/>
            <a:chExt cx="4000500" cy="4000500"/>
          </a:xfrm>
          <a:effectLst>
            <a:outerShdw blurRad="444500" dist="254000" dir="684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
        <p:nvSpPr>
          <p:cNvPr id="83" name="矩形 82"/>
          <p:cNvSpPr/>
          <p:nvPr/>
        </p:nvSpPr>
        <p:spPr>
          <a:xfrm>
            <a:off x="1459620" y="234210"/>
            <a:ext cx="1174561" cy="588470"/>
          </a:xfrm>
          <a:prstGeom prst="rect">
            <a:avLst/>
          </a:prstGeom>
        </p:spPr>
        <p:txBody>
          <a:bodyPr wrap="square" lIns="91417" tIns="45708" rIns="91417" bIns="45708">
            <a:spAutoFit/>
          </a:bodyPr>
          <a:lstStyle/>
          <a:p>
            <a:pPr defTabSz="933970" fontAlgn="auto">
              <a:spcBef>
                <a:spcPts val="0"/>
              </a:spcBef>
              <a:spcAft>
                <a:spcPts val="0"/>
              </a:spcAft>
              <a:defRPr/>
            </a:pPr>
            <a:r>
              <a:rPr lang="zh-CN" altLang="en-US" sz="3224" b="1" kern="0" dirty="0">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目 录</a:t>
            </a:r>
          </a:p>
        </p:txBody>
      </p:sp>
      <p:sp>
        <p:nvSpPr>
          <p:cNvPr id="84" name="Rectangle 4"/>
          <p:cNvSpPr txBox="1">
            <a:spLocks noChangeArrowheads="1"/>
          </p:cNvSpPr>
          <p:nvPr/>
        </p:nvSpPr>
        <p:spPr bwMode="auto">
          <a:xfrm>
            <a:off x="1351633" y="668476"/>
            <a:ext cx="1308987" cy="357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6" rIns="68554" bIns="34276"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en-US" altLang="zh-CN" sz="1200" kern="0" dirty="0">
                <a:solidFill>
                  <a:schemeClr val="tx1"/>
                </a:solidFill>
                <a:effectLst>
                  <a:innerShdw blurRad="63500" dist="50800" dir="13500000">
                    <a:prstClr val="black">
                      <a:alpha val="50000"/>
                    </a:prstClr>
                  </a:innerShdw>
                </a:effectLst>
                <a:latin typeface="Arial"/>
                <a:ea typeface="微软雅黑"/>
              </a:rPr>
              <a:t>CATALOG</a:t>
            </a:r>
            <a:endParaRPr lang="zh-CN" altLang="en-US" sz="1200" kern="0" dirty="0">
              <a:solidFill>
                <a:schemeClr val="tx1"/>
              </a:solidFill>
              <a:effectLst>
                <a:innerShdw blurRad="63500" dist="50800" dir="13500000">
                  <a:prstClr val="black">
                    <a:alpha val="50000"/>
                  </a:prstClr>
                </a:innerShdw>
              </a:effectLst>
              <a:latin typeface="Arial"/>
              <a:ea typeface="微软雅黑"/>
            </a:endParaRPr>
          </a:p>
        </p:txBody>
      </p:sp>
      <p:grpSp>
        <p:nvGrpSpPr>
          <p:cNvPr id="85" name="组合 84"/>
          <p:cNvGrpSpPr/>
          <p:nvPr/>
        </p:nvGrpSpPr>
        <p:grpSpPr>
          <a:xfrm>
            <a:off x="347267" y="241653"/>
            <a:ext cx="787656" cy="775605"/>
            <a:chOff x="304800" y="673100"/>
            <a:chExt cx="4000500" cy="4000500"/>
          </a:xfrm>
          <a:effectLst>
            <a:outerShdw blurRad="444500" dist="254000" dir="6840000" algn="tr" rotWithShape="0">
              <a:prstClr val="black">
                <a:alpha val="50000"/>
              </a:prstClr>
            </a:outerShdw>
          </a:effectLst>
        </p:grpSpPr>
        <p:sp>
          <p:nvSpPr>
            <p:cNvPr id="86" name="同心圆 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87" name="椭圆 8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
        <p:nvSpPr>
          <p:cNvPr id="88" name="TextBox 222"/>
          <p:cNvSpPr txBox="1"/>
          <p:nvPr/>
        </p:nvSpPr>
        <p:spPr>
          <a:xfrm>
            <a:off x="1655236" y="5917921"/>
            <a:ext cx="815879" cy="338690"/>
          </a:xfrm>
          <a:prstGeom prst="rect">
            <a:avLst/>
          </a:prstGeom>
          <a:noFill/>
        </p:spPr>
        <p:txBody>
          <a:bodyPr wrap="none" lIns="61094" tIns="30547" rIns="61094" bIns="30547" rtlCol="0">
            <a:spAutoFit/>
          </a:bodyPr>
          <a:lstStyle/>
          <a:p>
            <a:r>
              <a:rPr lang="zh-CN" altLang="en-US" dirty="0"/>
              <a:t>延迟符</a:t>
            </a:r>
          </a:p>
        </p:txBody>
      </p:sp>
      <p:sp>
        <p:nvSpPr>
          <p:cNvPr id="89" name="TextBox 6"/>
          <p:cNvSpPr txBox="1">
            <a:spLocks noChangeArrowheads="1"/>
          </p:cNvSpPr>
          <p:nvPr/>
        </p:nvSpPr>
        <p:spPr bwMode="auto">
          <a:xfrm>
            <a:off x="436102" y="392975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b="1" dirty="0" smtClean="0">
                <a:latin typeface="微软雅黑" pitchFamily="34" charset="-122"/>
                <a:ea typeface="微软雅黑" pitchFamily="34" charset="-122"/>
              </a:rPr>
              <a:t>Refactor</a:t>
            </a:r>
            <a:endParaRPr lang="zh-CN" altLang="en-US" b="1" dirty="0">
              <a:latin typeface="微软雅黑" pitchFamily="34" charset="-122"/>
              <a:ea typeface="微软雅黑" pitchFamily="34" charset="-122"/>
            </a:endParaRPr>
          </a:p>
        </p:txBody>
      </p:sp>
      <p:sp>
        <p:nvSpPr>
          <p:cNvPr id="90" name="TextBox 6"/>
          <p:cNvSpPr txBox="1">
            <a:spLocks noChangeArrowheads="1"/>
          </p:cNvSpPr>
          <p:nvPr/>
        </p:nvSpPr>
        <p:spPr bwMode="auto">
          <a:xfrm>
            <a:off x="1948005" y="392975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b="1" dirty="0">
                <a:latin typeface="微软雅黑" pitchFamily="34" charset="-122"/>
                <a:ea typeface="微软雅黑" pitchFamily="34" charset="-122"/>
              </a:rPr>
              <a:t>Live Templates</a:t>
            </a:r>
            <a:endParaRPr lang="zh-CN" altLang="en-US" b="1" dirty="0">
              <a:latin typeface="微软雅黑" pitchFamily="34" charset="-122"/>
              <a:ea typeface="微软雅黑" pitchFamily="34" charset="-122"/>
            </a:endParaRPr>
          </a:p>
        </p:txBody>
      </p:sp>
      <p:sp>
        <p:nvSpPr>
          <p:cNvPr id="91" name="TextBox 90"/>
          <p:cNvSpPr txBox="1">
            <a:spLocks noChangeArrowheads="1"/>
          </p:cNvSpPr>
          <p:nvPr/>
        </p:nvSpPr>
        <p:spPr bwMode="auto">
          <a:xfrm>
            <a:off x="3485921" y="392975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b="1" dirty="0" smtClean="0">
                <a:latin typeface="微软雅黑" pitchFamily="34" charset="-122"/>
                <a:ea typeface="微软雅黑" pitchFamily="34" charset="-122"/>
              </a:rPr>
              <a:t>Postfix completion</a:t>
            </a:r>
            <a:endParaRPr lang="zh-CN" altLang="en-US" b="1" dirty="0">
              <a:latin typeface="微软雅黑" pitchFamily="34" charset="-122"/>
              <a:ea typeface="微软雅黑" pitchFamily="34" charset="-122"/>
            </a:endParaRPr>
          </a:p>
        </p:txBody>
      </p:sp>
      <p:sp>
        <p:nvSpPr>
          <p:cNvPr id="92" name="TextBox 137"/>
          <p:cNvSpPr txBox="1">
            <a:spLocks noChangeArrowheads="1"/>
          </p:cNvSpPr>
          <p:nvPr/>
        </p:nvSpPr>
        <p:spPr bwMode="auto">
          <a:xfrm>
            <a:off x="5115211" y="392975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b="1" dirty="0" smtClean="0">
                <a:latin typeface="微软雅黑" pitchFamily="34" charset="-122"/>
                <a:ea typeface="微软雅黑" pitchFamily="34" charset="-122"/>
              </a:rPr>
              <a:t>Emmet</a:t>
            </a:r>
            <a:endParaRPr lang="zh-CN" altLang="en-US" b="1" dirty="0">
              <a:latin typeface="微软雅黑" pitchFamily="34" charset="-122"/>
              <a:ea typeface="微软雅黑" pitchFamily="34" charset="-122"/>
            </a:endParaRPr>
          </a:p>
        </p:txBody>
      </p:sp>
      <p:sp>
        <p:nvSpPr>
          <p:cNvPr id="93" name="TextBox 142"/>
          <p:cNvSpPr txBox="1">
            <a:spLocks noChangeArrowheads="1"/>
          </p:cNvSpPr>
          <p:nvPr/>
        </p:nvSpPr>
        <p:spPr bwMode="auto">
          <a:xfrm>
            <a:off x="6699348" y="3929754"/>
            <a:ext cx="1969808" cy="30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zh-CN" altLang="en-US" b="1" dirty="0">
                <a:latin typeface="微软雅黑" pitchFamily="34" charset="-122"/>
                <a:ea typeface="微软雅黑" pitchFamily="34" charset="-122"/>
              </a:rPr>
              <a:t>综合</a:t>
            </a:r>
          </a:p>
        </p:txBody>
      </p:sp>
      <p:grpSp>
        <p:nvGrpSpPr>
          <p:cNvPr id="94" name="组合 93"/>
          <p:cNvGrpSpPr/>
          <p:nvPr/>
        </p:nvGrpSpPr>
        <p:grpSpPr>
          <a:xfrm rot="14400000">
            <a:off x="881260" y="2804885"/>
            <a:ext cx="1079397" cy="936000"/>
            <a:chOff x="1511944" y="2420246"/>
            <a:chExt cx="2627152" cy="2294453"/>
          </a:xfrm>
          <a:effectLst>
            <a:outerShdw blurRad="203200" dist="38100" dir="3780000" sx="103000" sy="103000" algn="t" rotWithShape="0">
              <a:prstClr val="black">
                <a:alpha val="25000"/>
              </a:prstClr>
            </a:outerShdw>
          </a:effectLst>
        </p:grpSpPr>
        <p:sp>
          <p:nvSpPr>
            <p:cNvPr id="9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9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sp>
        <p:nvSpPr>
          <p:cNvPr id="98" name="Freeform 5"/>
          <p:cNvSpPr>
            <a:spLocks/>
          </p:cNvSpPr>
          <p:nvPr/>
        </p:nvSpPr>
        <p:spPr bwMode="auto">
          <a:xfrm>
            <a:off x="1019598" y="290740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lumMod val="75000"/>
            </a:schemeClr>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grpSp>
        <p:nvGrpSpPr>
          <p:cNvPr id="100" name="组合 99"/>
          <p:cNvGrpSpPr/>
          <p:nvPr/>
        </p:nvGrpSpPr>
        <p:grpSpPr>
          <a:xfrm rot="14400000">
            <a:off x="2380223" y="2804885"/>
            <a:ext cx="1079397" cy="936000"/>
            <a:chOff x="1511944" y="2420246"/>
            <a:chExt cx="2627152" cy="2294453"/>
          </a:xfrm>
          <a:effectLst>
            <a:outerShdw blurRad="203200" dist="38100" dir="3780000" sx="103000" sy="103000" algn="t" rotWithShape="0">
              <a:prstClr val="black">
                <a:alpha val="25000"/>
              </a:prstClr>
            </a:outerShdw>
          </a:effectLst>
        </p:grpSpPr>
        <p:sp>
          <p:nvSpPr>
            <p:cNvPr id="101"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102"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grpSp>
        <p:nvGrpSpPr>
          <p:cNvPr id="103" name="组合 102"/>
          <p:cNvGrpSpPr/>
          <p:nvPr/>
        </p:nvGrpSpPr>
        <p:grpSpPr>
          <a:xfrm rot="14400000">
            <a:off x="3917813" y="2804885"/>
            <a:ext cx="1079397" cy="936000"/>
            <a:chOff x="1511944" y="2420246"/>
            <a:chExt cx="2627152" cy="2294453"/>
          </a:xfrm>
          <a:effectLst>
            <a:outerShdw blurRad="203200" dist="38100" dir="3780000" sx="103000" sy="103000" algn="t" rotWithShape="0">
              <a:prstClr val="black">
                <a:alpha val="25000"/>
              </a:prstClr>
            </a:outerShdw>
          </a:effectLst>
        </p:grpSpPr>
        <p:sp>
          <p:nvSpPr>
            <p:cNvPr id="104"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105"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grpSp>
        <p:nvGrpSpPr>
          <p:cNvPr id="106" name="组合 105"/>
          <p:cNvGrpSpPr/>
          <p:nvPr/>
        </p:nvGrpSpPr>
        <p:grpSpPr>
          <a:xfrm rot="14400000">
            <a:off x="5548629" y="2804885"/>
            <a:ext cx="1079397" cy="936000"/>
            <a:chOff x="1511944" y="2420246"/>
            <a:chExt cx="2627152" cy="2294453"/>
          </a:xfrm>
          <a:effectLst>
            <a:outerShdw blurRad="203200" dist="38100" dir="3780000" sx="103000" sy="103000" algn="t" rotWithShape="0">
              <a:prstClr val="black">
                <a:alpha val="25000"/>
              </a:prstClr>
            </a:outerShdw>
          </a:effectLst>
        </p:grpSpPr>
        <p:sp>
          <p:nvSpPr>
            <p:cNvPr id="107"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108"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grpSp>
        <p:nvGrpSpPr>
          <p:cNvPr id="109" name="组合 108"/>
          <p:cNvGrpSpPr/>
          <p:nvPr/>
        </p:nvGrpSpPr>
        <p:grpSpPr>
          <a:xfrm rot="14400000">
            <a:off x="7144414" y="2804885"/>
            <a:ext cx="1079397" cy="936000"/>
            <a:chOff x="1511944" y="2420246"/>
            <a:chExt cx="2627152" cy="2294453"/>
          </a:xfrm>
          <a:effectLst>
            <a:outerShdw blurRad="203200" dist="38100" dir="3780000" sx="103000" sy="103000" algn="t" rotWithShape="0">
              <a:prstClr val="black">
                <a:alpha val="25000"/>
              </a:prstClr>
            </a:outerShdw>
          </a:effectLst>
        </p:grpSpPr>
        <p:sp>
          <p:nvSpPr>
            <p:cNvPr id="11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sp>
          <p:nvSpPr>
            <p:cNvPr id="11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p>
          </p:txBody>
        </p:sp>
      </p:grpSp>
      <p:sp>
        <p:nvSpPr>
          <p:cNvPr id="113" name="Freeform 5"/>
          <p:cNvSpPr>
            <a:spLocks/>
          </p:cNvSpPr>
          <p:nvPr/>
        </p:nvSpPr>
        <p:spPr bwMode="auto">
          <a:xfrm>
            <a:off x="2507162" y="290740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50000"/>
            </a:schemeClr>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116" name="Freeform 5"/>
          <p:cNvSpPr>
            <a:spLocks/>
          </p:cNvSpPr>
          <p:nvPr/>
        </p:nvSpPr>
        <p:spPr bwMode="auto">
          <a:xfrm>
            <a:off x="4047243" y="290740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030A0"/>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119" name="Freeform 5"/>
          <p:cNvSpPr>
            <a:spLocks/>
          </p:cNvSpPr>
          <p:nvPr/>
        </p:nvSpPr>
        <p:spPr bwMode="auto">
          <a:xfrm>
            <a:off x="5694118" y="290740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C3853"/>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122" name="Freeform 5"/>
          <p:cNvSpPr>
            <a:spLocks/>
          </p:cNvSpPr>
          <p:nvPr/>
        </p:nvSpPr>
        <p:spPr bwMode="auto">
          <a:xfrm>
            <a:off x="7288311" y="2907405"/>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lumMod val="95000"/>
            </a:schemeClr>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pic>
        <p:nvPicPr>
          <p:cNvPr id="124"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266" y="3072974"/>
            <a:ext cx="441384" cy="44138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878" y="1458343"/>
            <a:ext cx="441384" cy="441384"/>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579" y="1458342"/>
            <a:ext cx="441384" cy="441384"/>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035" y="3076090"/>
            <a:ext cx="441384" cy="44138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416" y="3072974"/>
            <a:ext cx="441384" cy="441384"/>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048" y="3052193"/>
            <a:ext cx="441384" cy="441384"/>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470" y="1465770"/>
            <a:ext cx="441384" cy="441384"/>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593" y="1458342"/>
            <a:ext cx="441384" cy="441384"/>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121" y="1458343"/>
            <a:ext cx="441384" cy="441384"/>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C:\Users\pingda.ruan\Desktop\Intellij IDEA  的分享会\素材\QQ截图20161222145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819" y="3069740"/>
            <a:ext cx="441384" cy="441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8757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14:presetBounceEnd="55000">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14:bounceEnd="55000">
                                          <p:cBhvr additive="base">
                                            <p:cTn id="7" dur="2000" fill="hold"/>
                                            <p:tgtEl>
                                              <p:spTgt spid="80"/>
                                            </p:tgtEl>
                                            <p:attrNameLst>
                                              <p:attrName>ppt_x</p:attrName>
                                            </p:attrNameLst>
                                          </p:cBhvr>
                                          <p:tavLst>
                                            <p:tav tm="0">
                                              <p:val>
                                                <p:strVal val="#ppt_x"/>
                                              </p:val>
                                            </p:tav>
                                            <p:tav tm="100000">
                                              <p:val>
                                                <p:strVal val="#ppt_x"/>
                                              </p:val>
                                            </p:tav>
                                          </p:tavLst>
                                        </p:anim>
                                        <p:anim calcmode="lin" valueType="num" p14:bounceEnd="55000">
                                          <p:cBhvr additive="base">
                                            <p:cTn id="8" dur="2000" fill="hold"/>
                                            <p:tgtEl>
                                              <p:spTgt spid="80"/>
                                            </p:tgtEl>
                                            <p:attrNameLst>
                                              <p:attrName>ppt_y</p:attrName>
                                            </p:attrNameLst>
                                          </p:cBhvr>
                                          <p:tavLst>
                                            <p:tav tm="0">
                                              <p:val>
                                                <p:strVal val="0-#ppt_h/2"/>
                                              </p:val>
                                            </p:tav>
                                            <p:tav tm="100000">
                                              <p:val>
                                                <p:strVal val="#ppt_y"/>
                                              </p:val>
                                            </p:tav>
                                          </p:tavLst>
                                        </p:anim>
                                      </p:childTnLst>
                                    </p:cTn>
                                  </p:par>
                                  <p:par>
                                    <p:cTn id="9" presetID="2" presetClass="entr" presetSubtype="1" accel="35000" fill="hold" nodeType="withEffect" p14:presetBounceEnd="55000">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14:bounceEnd="55000">
                                          <p:cBhvr additive="base">
                                            <p:cTn id="11" dur="2000" fill="hold"/>
                                            <p:tgtEl>
                                              <p:spTgt spid="85"/>
                                            </p:tgtEl>
                                            <p:attrNameLst>
                                              <p:attrName>ppt_x</p:attrName>
                                            </p:attrNameLst>
                                          </p:cBhvr>
                                          <p:tavLst>
                                            <p:tav tm="0">
                                              <p:val>
                                                <p:strVal val="#ppt_x"/>
                                              </p:val>
                                            </p:tav>
                                            <p:tav tm="100000">
                                              <p:val>
                                                <p:strVal val="#ppt_x"/>
                                              </p:val>
                                            </p:tav>
                                          </p:tavLst>
                                        </p:anim>
                                        <p:anim calcmode="lin" valueType="num" p14:bounceEnd="55000">
                                          <p:cBhvr additive="base">
                                            <p:cTn id="12" dur="2000" fill="hold"/>
                                            <p:tgtEl>
                                              <p:spTgt spid="85"/>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additive="base">
                                            <p:cTn id="16" dur="500"/>
                                            <p:tgtEl>
                                              <p:spTgt spid="79"/>
                                            </p:tgtEl>
                                            <p:attrNameLst>
                                              <p:attrName>ppt_x</p:attrName>
                                            </p:attrNameLst>
                                          </p:cBhvr>
                                          <p:tavLst>
                                            <p:tav tm="0">
                                              <p:val>
                                                <p:strVal val="#ppt_x-#ppt_w*1.125000"/>
                                              </p:val>
                                            </p:tav>
                                            <p:tav tm="100000">
                                              <p:val>
                                                <p:strVal val="#ppt_x"/>
                                              </p:val>
                                            </p:tav>
                                          </p:tavLst>
                                        </p:anim>
                                        <p:animEffect transition="in" filter="wipe(right)">
                                          <p:cBhvr>
                                            <p:cTn id="17" dur="500"/>
                                            <p:tgtEl>
                                              <p:spTgt spid="79"/>
                                            </p:tgtEl>
                                          </p:cBhvr>
                                        </p:animEffect>
                                      </p:childTnLst>
                                    </p:cTn>
                                  </p:par>
                                  <p:par>
                                    <p:cTn id="18" presetID="56" presetClass="entr" presetSubtype="0" fill="hold" grpId="0" nodeType="withEffect">
                                      <p:stCondLst>
                                        <p:cond delay="1000"/>
                                      </p:stCondLst>
                                      <p:iterate type="lt">
                                        <p:tmPct val="10000"/>
                                      </p:iterate>
                                      <p:childTnLst>
                                        <p:set>
                                          <p:cBhvr>
                                            <p:cTn id="19" dur="1" fill="hold">
                                              <p:stCondLst>
                                                <p:cond delay="0"/>
                                              </p:stCondLst>
                                            </p:cTn>
                                            <p:tgtEl>
                                              <p:spTgt spid="83"/>
                                            </p:tgtEl>
                                            <p:attrNameLst>
                                              <p:attrName>style.visibility</p:attrName>
                                            </p:attrNameLst>
                                          </p:cBhvr>
                                          <p:to>
                                            <p:strVal val="visible"/>
                                          </p:to>
                                        </p:set>
                                        <p:anim by="(-#ppt_w*2)" calcmode="lin" valueType="num">
                                          <p:cBhvr rctx="PPT">
                                            <p:cTn id="20" dur="500" autoRev="1" fill="hold">
                                              <p:stCondLst>
                                                <p:cond delay="0"/>
                                              </p:stCondLst>
                                            </p:cTn>
                                            <p:tgtEl>
                                              <p:spTgt spid="83"/>
                                            </p:tgtEl>
                                            <p:attrNameLst>
                                              <p:attrName>ppt_w</p:attrName>
                                            </p:attrNameLst>
                                          </p:cBhvr>
                                        </p:anim>
                                        <p:anim by="(#ppt_w*0.50)" calcmode="lin" valueType="num">
                                          <p:cBhvr>
                                            <p:cTn id="21" dur="500" decel="50000" autoRev="1" fill="hold">
                                              <p:stCondLst>
                                                <p:cond delay="0"/>
                                              </p:stCondLst>
                                            </p:cTn>
                                            <p:tgtEl>
                                              <p:spTgt spid="83"/>
                                            </p:tgtEl>
                                            <p:attrNameLst>
                                              <p:attrName>ppt_x</p:attrName>
                                            </p:attrNameLst>
                                          </p:cBhvr>
                                        </p:anim>
                                        <p:anim from="(-#ppt_h/2)" to="(#ppt_y)" calcmode="lin" valueType="num">
                                          <p:cBhvr>
                                            <p:cTn id="22" dur="1000" fill="hold">
                                              <p:stCondLst>
                                                <p:cond delay="0"/>
                                              </p:stCondLst>
                                            </p:cTn>
                                            <p:tgtEl>
                                              <p:spTgt spid="83"/>
                                            </p:tgtEl>
                                            <p:attrNameLst>
                                              <p:attrName>ppt_y</p:attrName>
                                            </p:attrNameLst>
                                          </p:cBhvr>
                                        </p:anim>
                                        <p:animRot by="21600000">
                                          <p:cBhvr>
                                            <p:cTn id="23" dur="1000" fill="hold">
                                              <p:stCondLst>
                                                <p:cond delay="0"/>
                                              </p:stCondLst>
                                            </p:cTn>
                                            <p:tgtEl>
                                              <p:spTgt spid="83"/>
                                            </p:tgtEl>
                                            <p:attrNameLst>
                                              <p:attrName>r</p:attrName>
                                            </p:attrNameLst>
                                          </p:cBhvr>
                                        </p:animRot>
                                      </p:childTnLst>
                                    </p:cTn>
                                  </p:par>
                                  <p:par>
                                    <p:cTn id="24" presetID="22" presetClass="entr" presetSubtype="8" fill="hold" grpId="0" nodeType="withEffect">
                                      <p:stCondLst>
                                        <p:cond delay="1500"/>
                                      </p:stCondLst>
                                      <p:childTnLst>
                                        <p:set>
                                          <p:cBhvr>
                                            <p:cTn id="25" dur="1" fill="hold">
                                              <p:stCondLst>
                                                <p:cond delay="0"/>
                                              </p:stCondLst>
                                            </p:cTn>
                                            <p:tgtEl>
                                              <p:spTgt spid="84"/>
                                            </p:tgtEl>
                                            <p:attrNameLst>
                                              <p:attrName>style.visibility</p:attrName>
                                            </p:attrNameLst>
                                          </p:cBhvr>
                                          <p:to>
                                            <p:strVal val="visible"/>
                                          </p:to>
                                        </p:set>
                                        <p:animEffect transition="in" filter="wipe(left)">
                                          <p:cBhvr>
                                            <p:cTn id="26" dur="500"/>
                                            <p:tgtEl>
                                              <p:spTgt spid="84"/>
                                            </p:tgtEl>
                                          </p:cBhvr>
                                        </p:animEffect>
                                      </p:childTnLst>
                                    </p:cTn>
                                  </p:par>
                                  <p:par>
                                    <p:cTn id="27" presetID="53" presetClass="entr" presetSubtype="16"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nodeType="withEffect">
                                      <p:stCondLst>
                                        <p:cond delay="30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nodeType="withEffect">
                                      <p:stCondLst>
                                        <p:cond delay="90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53" presetClass="entr" presetSubtype="16" fill="hold" nodeType="withEffect">
                                      <p:stCondLst>
                                        <p:cond delay="14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47"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80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140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1000"/>
                                            <p:tgtEl>
                                              <p:spTgt spid="7"/>
                                            </p:tgtEl>
                                          </p:cBhvr>
                                        </p:animEffect>
                                        <p:anim calcmode="lin" valueType="num">
                                          <p:cBhvr>
                                            <p:cTn id="60" dur="1000" fill="hold"/>
                                            <p:tgtEl>
                                              <p:spTgt spid="7"/>
                                            </p:tgtEl>
                                            <p:attrNameLst>
                                              <p:attrName>ppt_x</p:attrName>
                                            </p:attrNameLst>
                                          </p:cBhvr>
                                          <p:tavLst>
                                            <p:tav tm="0">
                                              <p:val>
                                                <p:strVal val="#ppt_x"/>
                                              </p:val>
                                            </p:tav>
                                            <p:tav tm="100000">
                                              <p:val>
                                                <p:strVal val="#ppt_x"/>
                                              </p:val>
                                            </p:tav>
                                          </p:tavLst>
                                        </p:anim>
                                        <p:anim calcmode="lin" valueType="num">
                                          <p:cBhvr>
                                            <p:cTn id="61" dur="1000" fill="hold"/>
                                            <p:tgtEl>
                                              <p:spTgt spid="7"/>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190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1000"/>
                                            <p:tgtEl>
                                              <p:spTgt spid="8"/>
                                            </p:tgtEl>
                                          </p:cBhvr>
                                        </p:animEffect>
                                        <p:anim calcmode="lin" valueType="num">
                                          <p:cBhvr>
                                            <p:cTn id="65" dur="1000" fill="hold"/>
                                            <p:tgtEl>
                                              <p:spTgt spid="8"/>
                                            </p:tgtEl>
                                            <p:attrNameLst>
                                              <p:attrName>ppt_x</p:attrName>
                                            </p:attrNameLst>
                                          </p:cBhvr>
                                          <p:tavLst>
                                            <p:tav tm="0">
                                              <p:val>
                                                <p:strVal val="#ppt_x"/>
                                              </p:val>
                                            </p:tav>
                                            <p:tav tm="100000">
                                              <p:val>
                                                <p:strVal val="#ppt_x"/>
                                              </p:val>
                                            </p:tav>
                                          </p:tavLst>
                                        </p:anim>
                                        <p:anim calcmode="lin" valueType="num">
                                          <p:cBhvr>
                                            <p:cTn id="66" dur="1000" fill="hold"/>
                                            <p:tgtEl>
                                              <p:spTgt spid="8"/>
                                            </p:tgtEl>
                                            <p:attrNameLst>
                                              <p:attrName>ppt_y</p:attrName>
                                            </p:attrNameLst>
                                          </p:cBhvr>
                                          <p:tavLst>
                                            <p:tav tm="0">
                                              <p:val>
                                                <p:strVal val="#ppt_y-.1"/>
                                              </p:val>
                                            </p:tav>
                                            <p:tav tm="100000">
                                              <p:val>
                                                <p:strVal val="#ppt_y"/>
                                              </p:val>
                                            </p:tav>
                                          </p:tavLst>
                                        </p:anim>
                                      </p:childTnLst>
                                    </p:cTn>
                                  </p:par>
                                  <p:par>
                                    <p:cTn id="67" presetID="53" presetClass="entr" presetSubtype="16" fill="hold" nodeType="withEffect">
                                      <p:stCondLst>
                                        <p:cond delay="140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animEffect transition="in" filter="fade">
                                          <p:cBhvr>
                                            <p:cTn id="71" dur="500"/>
                                            <p:tgtEl>
                                              <p:spTgt spid="25"/>
                                            </p:tgtEl>
                                          </p:cBhvr>
                                        </p:animEffect>
                                      </p:childTnLst>
                                    </p:cTn>
                                  </p:par>
                                  <p:par>
                                    <p:cTn id="72" presetID="47" presetClass="entr" presetSubtype="0" fill="hold" grpId="0" nodeType="withEffect">
                                      <p:stCondLst>
                                        <p:cond delay="190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1000"/>
                                            <p:tgtEl>
                                              <p:spTgt spid="9"/>
                                            </p:tgtEl>
                                          </p:cBhvr>
                                        </p:animEffect>
                                        <p:anim calcmode="lin" valueType="num">
                                          <p:cBhvr>
                                            <p:cTn id="75" dur="1000" fill="hold"/>
                                            <p:tgtEl>
                                              <p:spTgt spid="9"/>
                                            </p:tgtEl>
                                            <p:attrNameLst>
                                              <p:attrName>ppt_x</p:attrName>
                                            </p:attrNameLst>
                                          </p:cBhvr>
                                          <p:tavLst>
                                            <p:tav tm="0">
                                              <p:val>
                                                <p:strVal val="#ppt_x"/>
                                              </p:val>
                                            </p:tav>
                                            <p:tav tm="100000">
                                              <p:val>
                                                <p:strVal val="#ppt_x"/>
                                              </p:val>
                                            </p:tav>
                                          </p:tavLst>
                                        </p:anim>
                                        <p:anim calcmode="lin" valueType="num">
                                          <p:cBhvr>
                                            <p:cTn id="76" dur="1000" fill="hold"/>
                                            <p:tgtEl>
                                              <p:spTgt spid="9"/>
                                            </p:tgtEl>
                                            <p:attrNameLst>
                                              <p:attrName>ppt_y</p:attrName>
                                            </p:attrNameLst>
                                          </p:cBhvr>
                                          <p:tavLst>
                                            <p:tav tm="0">
                                              <p:val>
                                                <p:strVal val="#ppt_y-.1"/>
                                              </p:val>
                                            </p:tav>
                                            <p:tav tm="100000">
                                              <p:val>
                                                <p:strVal val="#ppt_y"/>
                                              </p:val>
                                            </p:tav>
                                          </p:tavLst>
                                        </p:anim>
                                      </p:childTnLst>
                                    </p:cTn>
                                  </p:par>
                                </p:childTnLst>
                              </p:cTn>
                            </p:par>
                            <p:par>
                              <p:cTn id="77" fill="hold">
                                <p:stCondLst>
                                  <p:cond delay="4900"/>
                                </p:stCondLst>
                                <p:childTnLst>
                                  <p:par>
                                    <p:cTn id="78" presetID="23" presetClass="entr" presetSubtype="528"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p:cTn id="80" dur="500" fill="hold"/>
                                            <p:tgtEl>
                                              <p:spTgt spid="40"/>
                                            </p:tgtEl>
                                            <p:attrNameLst>
                                              <p:attrName>ppt_w</p:attrName>
                                            </p:attrNameLst>
                                          </p:cBhvr>
                                          <p:tavLst>
                                            <p:tav tm="0">
                                              <p:val>
                                                <p:fltVal val="0"/>
                                              </p:val>
                                            </p:tav>
                                            <p:tav tm="100000">
                                              <p:val>
                                                <p:strVal val="#ppt_w"/>
                                              </p:val>
                                            </p:tav>
                                          </p:tavLst>
                                        </p:anim>
                                        <p:anim calcmode="lin" valueType="num">
                                          <p:cBhvr>
                                            <p:cTn id="81" dur="500" fill="hold"/>
                                            <p:tgtEl>
                                              <p:spTgt spid="40"/>
                                            </p:tgtEl>
                                            <p:attrNameLst>
                                              <p:attrName>ppt_h</p:attrName>
                                            </p:attrNameLst>
                                          </p:cBhvr>
                                          <p:tavLst>
                                            <p:tav tm="0">
                                              <p:val>
                                                <p:fltVal val="0"/>
                                              </p:val>
                                            </p:tav>
                                            <p:tav tm="100000">
                                              <p:val>
                                                <p:strVal val="#ppt_h"/>
                                              </p:val>
                                            </p:tav>
                                          </p:tavLst>
                                        </p:anim>
                                        <p:anim calcmode="lin" valueType="num">
                                          <p:cBhvr>
                                            <p:cTn id="82" dur="500" fill="hold"/>
                                            <p:tgtEl>
                                              <p:spTgt spid="40"/>
                                            </p:tgtEl>
                                            <p:attrNameLst>
                                              <p:attrName>ppt_x</p:attrName>
                                            </p:attrNameLst>
                                          </p:cBhvr>
                                          <p:tavLst>
                                            <p:tav tm="0">
                                              <p:val>
                                                <p:fltVal val="0.5"/>
                                              </p:val>
                                            </p:tav>
                                            <p:tav tm="100000">
                                              <p:val>
                                                <p:strVal val="#ppt_x"/>
                                              </p:val>
                                            </p:tav>
                                          </p:tavLst>
                                        </p:anim>
                                        <p:anim calcmode="lin" valueType="num">
                                          <p:cBhvr>
                                            <p:cTn id="83" dur="500" fill="hold"/>
                                            <p:tgtEl>
                                              <p:spTgt spid="40"/>
                                            </p:tgtEl>
                                            <p:attrNameLst>
                                              <p:attrName>ppt_y</p:attrName>
                                            </p:attrNameLst>
                                          </p:cBhvr>
                                          <p:tavLst>
                                            <p:tav tm="0">
                                              <p:val>
                                                <p:fltVal val="0.5"/>
                                              </p:val>
                                            </p:tav>
                                            <p:tav tm="100000">
                                              <p:val>
                                                <p:strVal val="#ppt_y"/>
                                              </p:val>
                                            </p:tav>
                                          </p:tavLst>
                                        </p:anim>
                                      </p:childTnLst>
                                    </p:cTn>
                                  </p:par>
                                  <p:par>
                                    <p:cTn id="84" presetID="23" presetClass="entr" presetSubtype="528" fill="hold" nodeType="withEffect">
                                      <p:stCondLst>
                                        <p:cond delay="300"/>
                                      </p:stCondLst>
                                      <p:childTnLst>
                                        <p:set>
                                          <p:cBhvr>
                                            <p:cTn id="85" dur="1" fill="hold">
                                              <p:stCondLst>
                                                <p:cond delay="0"/>
                                              </p:stCondLst>
                                            </p:cTn>
                                            <p:tgtEl>
                                              <p:spTgt spid="43"/>
                                            </p:tgtEl>
                                            <p:attrNameLst>
                                              <p:attrName>style.visibility</p:attrName>
                                            </p:attrNameLst>
                                          </p:cBhvr>
                                          <p:to>
                                            <p:strVal val="visible"/>
                                          </p:to>
                                        </p:set>
                                        <p:anim calcmode="lin" valueType="num">
                                          <p:cBhvr>
                                            <p:cTn id="86" dur="500" fill="hold"/>
                                            <p:tgtEl>
                                              <p:spTgt spid="43"/>
                                            </p:tgtEl>
                                            <p:attrNameLst>
                                              <p:attrName>ppt_w</p:attrName>
                                            </p:attrNameLst>
                                          </p:cBhvr>
                                          <p:tavLst>
                                            <p:tav tm="0">
                                              <p:val>
                                                <p:fltVal val="0"/>
                                              </p:val>
                                            </p:tav>
                                            <p:tav tm="100000">
                                              <p:val>
                                                <p:strVal val="#ppt_w"/>
                                              </p:val>
                                            </p:tav>
                                          </p:tavLst>
                                        </p:anim>
                                        <p:anim calcmode="lin" valueType="num">
                                          <p:cBhvr>
                                            <p:cTn id="87" dur="500" fill="hold"/>
                                            <p:tgtEl>
                                              <p:spTgt spid="43"/>
                                            </p:tgtEl>
                                            <p:attrNameLst>
                                              <p:attrName>ppt_h</p:attrName>
                                            </p:attrNameLst>
                                          </p:cBhvr>
                                          <p:tavLst>
                                            <p:tav tm="0">
                                              <p:val>
                                                <p:fltVal val="0"/>
                                              </p:val>
                                            </p:tav>
                                            <p:tav tm="100000">
                                              <p:val>
                                                <p:strVal val="#ppt_h"/>
                                              </p:val>
                                            </p:tav>
                                          </p:tavLst>
                                        </p:anim>
                                        <p:anim calcmode="lin" valueType="num">
                                          <p:cBhvr>
                                            <p:cTn id="88" dur="500" fill="hold"/>
                                            <p:tgtEl>
                                              <p:spTgt spid="43"/>
                                            </p:tgtEl>
                                            <p:attrNameLst>
                                              <p:attrName>ppt_x</p:attrName>
                                            </p:attrNameLst>
                                          </p:cBhvr>
                                          <p:tavLst>
                                            <p:tav tm="0">
                                              <p:val>
                                                <p:fltVal val="0.5"/>
                                              </p:val>
                                            </p:tav>
                                            <p:tav tm="100000">
                                              <p:val>
                                                <p:strVal val="#ppt_x"/>
                                              </p:val>
                                            </p:tav>
                                          </p:tavLst>
                                        </p:anim>
                                        <p:anim calcmode="lin" valueType="num">
                                          <p:cBhvr>
                                            <p:cTn id="89" dur="500" fill="hold"/>
                                            <p:tgtEl>
                                              <p:spTgt spid="43"/>
                                            </p:tgtEl>
                                            <p:attrNameLst>
                                              <p:attrName>ppt_y</p:attrName>
                                            </p:attrNameLst>
                                          </p:cBhvr>
                                          <p:tavLst>
                                            <p:tav tm="0">
                                              <p:val>
                                                <p:fltVal val="0.5"/>
                                              </p:val>
                                            </p:tav>
                                            <p:tav tm="100000">
                                              <p:val>
                                                <p:strVal val="#ppt_y"/>
                                              </p:val>
                                            </p:tav>
                                          </p:tavLst>
                                        </p:anim>
                                      </p:childTnLst>
                                    </p:cTn>
                                  </p:par>
                                  <p:par>
                                    <p:cTn id="90" presetID="23" presetClass="entr" presetSubtype="528" fill="hold" nodeType="withEffect">
                                      <p:stCondLst>
                                        <p:cond delay="700"/>
                                      </p:stCondLst>
                                      <p:childTnLst>
                                        <p:set>
                                          <p:cBhvr>
                                            <p:cTn id="91" dur="1" fill="hold">
                                              <p:stCondLst>
                                                <p:cond delay="0"/>
                                              </p:stCondLst>
                                            </p:cTn>
                                            <p:tgtEl>
                                              <p:spTgt spid="46"/>
                                            </p:tgtEl>
                                            <p:attrNameLst>
                                              <p:attrName>style.visibility</p:attrName>
                                            </p:attrNameLst>
                                          </p:cBhvr>
                                          <p:to>
                                            <p:strVal val="visible"/>
                                          </p:to>
                                        </p:set>
                                        <p:anim calcmode="lin" valueType="num">
                                          <p:cBhvr>
                                            <p:cTn id="92" dur="500" fill="hold"/>
                                            <p:tgtEl>
                                              <p:spTgt spid="46"/>
                                            </p:tgtEl>
                                            <p:attrNameLst>
                                              <p:attrName>ppt_w</p:attrName>
                                            </p:attrNameLst>
                                          </p:cBhvr>
                                          <p:tavLst>
                                            <p:tav tm="0">
                                              <p:val>
                                                <p:fltVal val="0"/>
                                              </p:val>
                                            </p:tav>
                                            <p:tav tm="100000">
                                              <p:val>
                                                <p:strVal val="#ppt_w"/>
                                              </p:val>
                                            </p:tav>
                                          </p:tavLst>
                                        </p:anim>
                                        <p:anim calcmode="lin" valueType="num">
                                          <p:cBhvr>
                                            <p:cTn id="93" dur="500" fill="hold"/>
                                            <p:tgtEl>
                                              <p:spTgt spid="46"/>
                                            </p:tgtEl>
                                            <p:attrNameLst>
                                              <p:attrName>ppt_h</p:attrName>
                                            </p:attrNameLst>
                                          </p:cBhvr>
                                          <p:tavLst>
                                            <p:tav tm="0">
                                              <p:val>
                                                <p:fltVal val="0"/>
                                              </p:val>
                                            </p:tav>
                                            <p:tav tm="100000">
                                              <p:val>
                                                <p:strVal val="#ppt_h"/>
                                              </p:val>
                                            </p:tav>
                                          </p:tavLst>
                                        </p:anim>
                                        <p:anim calcmode="lin" valueType="num">
                                          <p:cBhvr>
                                            <p:cTn id="94" dur="500" fill="hold"/>
                                            <p:tgtEl>
                                              <p:spTgt spid="46"/>
                                            </p:tgtEl>
                                            <p:attrNameLst>
                                              <p:attrName>ppt_x</p:attrName>
                                            </p:attrNameLst>
                                          </p:cBhvr>
                                          <p:tavLst>
                                            <p:tav tm="0">
                                              <p:val>
                                                <p:fltVal val="0.5"/>
                                              </p:val>
                                            </p:tav>
                                            <p:tav tm="100000">
                                              <p:val>
                                                <p:strVal val="#ppt_x"/>
                                              </p:val>
                                            </p:tav>
                                          </p:tavLst>
                                        </p:anim>
                                        <p:anim calcmode="lin" valueType="num">
                                          <p:cBhvr>
                                            <p:cTn id="95" dur="500" fill="hold"/>
                                            <p:tgtEl>
                                              <p:spTgt spid="46"/>
                                            </p:tgtEl>
                                            <p:attrNameLst>
                                              <p:attrName>ppt_y</p:attrName>
                                            </p:attrNameLst>
                                          </p:cBhvr>
                                          <p:tavLst>
                                            <p:tav tm="0">
                                              <p:val>
                                                <p:fltVal val="0.5"/>
                                              </p:val>
                                            </p:tav>
                                            <p:tav tm="100000">
                                              <p:val>
                                                <p:strVal val="#ppt_y"/>
                                              </p:val>
                                            </p:tav>
                                          </p:tavLst>
                                        </p:anim>
                                      </p:childTnLst>
                                    </p:cTn>
                                  </p:par>
                                  <p:par>
                                    <p:cTn id="96" presetID="23" presetClass="entr" presetSubtype="528" fill="hold" nodeType="withEffect">
                                      <p:stCondLst>
                                        <p:cond delay="300"/>
                                      </p:stCondLst>
                                      <p:childTnLst>
                                        <p:set>
                                          <p:cBhvr>
                                            <p:cTn id="97" dur="1" fill="hold">
                                              <p:stCondLst>
                                                <p:cond delay="0"/>
                                              </p:stCondLst>
                                            </p:cTn>
                                            <p:tgtEl>
                                              <p:spTgt spid="49"/>
                                            </p:tgtEl>
                                            <p:attrNameLst>
                                              <p:attrName>style.visibility</p:attrName>
                                            </p:attrNameLst>
                                          </p:cBhvr>
                                          <p:to>
                                            <p:strVal val="visible"/>
                                          </p:to>
                                        </p:set>
                                        <p:anim calcmode="lin" valueType="num">
                                          <p:cBhvr>
                                            <p:cTn id="98" dur="500" fill="hold"/>
                                            <p:tgtEl>
                                              <p:spTgt spid="49"/>
                                            </p:tgtEl>
                                            <p:attrNameLst>
                                              <p:attrName>ppt_w</p:attrName>
                                            </p:attrNameLst>
                                          </p:cBhvr>
                                          <p:tavLst>
                                            <p:tav tm="0">
                                              <p:val>
                                                <p:fltVal val="0"/>
                                              </p:val>
                                            </p:tav>
                                            <p:tav tm="100000">
                                              <p:val>
                                                <p:strVal val="#ppt_w"/>
                                              </p:val>
                                            </p:tav>
                                          </p:tavLst>
                                        </p:anim>
                                        <p:anim calcmode="lin" valueType="num">
                                          <p:cBhvr>
                                            <p:cTn id="99" dur="500" fill="hold"/>
                                            <p:tgtEl>
                                              <p:spTgt spid="49"/>
                                            </p:tgtEl>
                                            <p:attrNameLst>
                                              <p:attrName>ppt_h</p:attrName>
                                            </p:attrNameLst>
                                          </p:cBhvr>
                                          <p:tavLst>
                                            <p:tav tm="0">
                                              <p:val>
                                                <p:fltVal val="0"/>
                                              </p:val>
                                            </p:tav>
                                            <p:tav tm="100000">
                                              <p:val>
                                                <p:strVal val="#ppt_h"/>
                                              </p:val>
                                            </p:tav>
                                          </p:tavLst>
                                        </p:anim>
                                        <p:anim calcmode="lin" valueType="num">
                                          <p:cBhvr>
                                            <p:cTn id="100" dur="500" fill="hold"/>
                                            <p:tgtEl>
                                              <p:spTgt spid="49"/>
                                            </p:tgtEl>
                                            <p:attrNameLst>
                                              <p:attrName>ppt_x</p:attrName>
                                            </p:attrNameLst>
                                          </p:cBhvr>
                                          <p:tavLst>
                                            <p:tav tm="0">
                                              <p:val>
                                                <p:fltVal val="0.5"/>
                                              </p:val>
                                            </p:tav>
                                            <p:tav tm="100000">
                                              <p:val>
                                                <p:strVal val="#ppt_x"/>
                                              </p:val>
                                            </p:tav>
                                          </p:tavLst>
                                        </p:anim>
                                        <p:anim calcmode="lin" valueType="num">
                                          <p:cBhvr>
                                            <p:cTn id="101" dur="500" fill="hold"/>
                                            <p:tgtEl>
                                              <p:spTgt spid="49"/>
                                            </p:tgtEl>
                                            <p:attrNameLst>
                                              <p:attrName>ppt_y</p:attrName>
                                            </p:attrNameLst>
                                          </p:cBhvr>
                                          <p:tavLst>
                                            <p:tav tm="0">
                                              <p:val>
                                                <p:fltVal val="0.5"/>
                                              </p:val>
                                            </p:tav>
                                            <p:tav tm="100000">
                                              <p:val>
                                                <p:strVal val="#ppt_y"/>
                                              </p:val>
                                            </p:tav>
                                          </p:tavLst>
                                        </p:anim>
                                      </p:childTnLst>
                                    </p:cTn>
                                  </p:par>
                                  <p:par>
                                    <p:cTn id="102" presetID="23" presetClass="entr" presetSubtype="528" fill="hold" nodeType="withEffect">
                                      <p:stCondLst>
                                        <p:cond delay="100"/>
                                      </p:stCondLst>
                                      <p:childTnLst>
                                        <p:set>
                                          <p:cBhvr>
                                            <p:cTn id="103" dur="1" fill="hold">
                                              <p:stCondLst>
                                                <p:cond delay="0"/>
                                              </p:stCondLst>
                                            </p:cTn>
                                            <p:tgtEl>
                                              <p:spTgt spid="52"/>
                                            </p:tgtEl>
                                            <p:attrNameLst>
                                              <p:attrName>style.visibility</p:attrName>
                                            </p:attrNameLst>
                                          </p:cBhvr>
                                          <p:to>
                                            <p:strVal val="visible"/>
                                          </p:to>
                                        </p:set>
                                        <p:anim calcmode="lin" valueType="num">
                                          <p:cBhvr>
                                            <p:cTn id="104" dur="500" fill="hold"/>
                                            <p:tgtEl>
                                              <p:spTgt spid="52"/>
                                            </p:tgtEl>
                                            <p:attrNameLst>
                                              <p:attrName>ppt_w</p:attrName>
                                            </p:attrNameLst>
                                          </p:cBhvr>
                                          <p:tavLst>
                                            <p:tav tm="0">
                                              <p:val>
                                                <p:fltVal val="0"/>
                                              </p:val>
                                            </p:tav>
                                            <p:tav tm="100000">
                                              <p:val>
                                                <p:strVal val="#ppt_w"/>
                                              </p:val>
                                            </p:tav>
                                          </p:tavLst>
                                        </p:anim>
                                        <p:anim calcmode="lin" valueType="num">
                                          <p:cBhvr>
                                            <p:cTn id="105" dur="500" fill="hold"/>
                                            <p:tgtEl>
                                              <p:spTgt spid="52"/>
                                            </p:tgtEl>
                                            <p:attrNameLst>
                                              <p:attrName>ppt_h</p:attrName>
                                            </p:attrNameLst>
                                          </p:cBhvr>
                                          <p:tavLst>
                                            <p:tav tm="0">
                                              <p:val>
                                                <p:fltVal val="0"/>
                                              </p:val>
                                            </p:tav>
                                            <p:tav tm="100000">
                                              <p:val>
                                                <p:strVal val="#ppt_h"/>
                                              </p:val>
                                            </p:tav>
                                          </p:tavLst>
                                        </p:anim>
                                        <p:anim calcmode="lin" valueType="num">
                                          <p:cBhvr>
                                            <p:cTn id="106" dur="500" fill="hold"/>
                                            <p:tgtEl>
                                              <p:spTgt spid="52"/>
                                            </p:tgtEl>
                                            <p:attrNameLst>
                                              <p:attrName>ppt_x</p:attrName>
                                            </p:attrNameLst>
                                          </p:cBhvr>
                                          <p:tavLst>
                                            <p:tav tm="0">
                                              <p:val>
                                                <p:fltVal val="0.5"/>
                                              </p:val>
                                            </p:tav>
                                            <p:tav tm="100000">
                                              <p:val>
                                                <p:strVal val="#ppt_x"/>
                                              </p:val>
                                            </p:tav>
                                          </p:tavLst>
                                        </p:anim>
                                        <p:anim calcmode="lin" valueType="num">
                                          <p:cBhvr>
                                            <p:cTn id="107" dur="500" fill="hold"/>
                                            <p:tgtEl>
                                              <p:spTgt spid="52"/>
                                            </p:tgtEl>
                                            <p:attrNameLst>
                                              <p:attrName>ppt_y</p:attrName>
                                            </p:attrNameLst>
                                          </p:cBhvr>
                                          <p:tavLst>
                                            <p:tav tm="0">
                                              <p:val>
                                                <p:fltVal val="0.5"/>
                                              </p:val>
                                            </p:tav>
                                            <p:tav tm="100000">
                                              <p:val>
                                                <p:strVal val="#ppt_y"/>
                                              </p:val>
                                            </p:tav>
                                          </p:tavLst>
                                        </p:anim>
                                      </p:childTnLst>
                                    </p:cTn>
                                  </p:par>
                                  <p:par>
                                    <p:cTn id="108" presetID="23" presetClass="entr" presetSubtype="528" fill="hold" nodeType="withEffect">
                                      <p:stCondLst>
                                        <p:cond delay="600"/>
                                      </p:stCondLst>
                                      <p:childTnLst>
                                        <p:set>
                                          <p:cBhvr>
                                            <p:cTn id="109" dur="1" fill="hold">
                                              <p:stCondLst>
                                                <p:cond delay="0"/>
                                              </p:stCondLst>
                                            </p:cTn>
                                            <p:tgtEl>
                                              <p:spTgt spid="55"/>
                                            </p:tgtEl>
                                            <p:attrNameLst>
                                              <p:attrName>style.visibility</p:attrName>
                                            </p:attrNameLst>
                                          </p:cBhvr>
                                          <p:to>
                                            <p:strVal val="visible"/>
                                          </p:to>
                                        </p:set>
                                        <p:anim calcmode="lin" valueType="num">
                                          <p:cBhvr>
                                            <p:cTn id="110" dur="500" fill="hold"/>
                                            <p:tgtEl>
                                              <p:spTgt spid="55"/>
                                            </p:tgtEl>
                                            <p:attrNameLst>
                                              <p:attrName>ppt_w</p:attrName>
                                            </p:attrNameLst>
                                          </p:cBhvr>
                                          <p:tavLst>
                                            <p:tav tm="0">
                                              <p:val>
                                                <p:fltVal val="0"/>
                                              </p:val>
                                            </p:tav>
                                            <p:tav tm="100000">
                                              <p:val>
                                                <p:strVal val="#ppt_w"/>
                                              </p:val>
                                            </p:tav>
                                          </p:tavLst>
                                        </p:anim>
                                        <p:anim calcmode="lin" valueType="num">
                                          <p:cBhvr>
                                            <p:cTn id="111" dur="500" fill="hold"/>
                                            <p:tgtEl>
                                              <p:spTgt spid="55"/>
                                            </p:tgtEl>
                                            <p:attrNameLst>
                                              <p:attrName>ppt_h</p:attrName>
                                            </p:attrNameLst>
                                          </p:cBhvr>
                                          <p:tavLst>
                                            <p:tav tm="0">
                                              <p:val>
                                                <p:fltVal val="0"/>
                                              </p:val>
                                            </p:tav>
                                            <p:tav tm="100000">
                                              <p:val>
                                                <p:strVal val="#ppt_h"/>
                                              </p:val>
                                            </p:tav>
                                          </p:tavLst>
                                        </p:anim>
                                        <p:anim calcmode="lin" valueType="num">
                                          <p:cBhvr>
                                            <p:cTn id="112" dur="500" fill="hold"/>
                                            <p:tgtEl>
                                              <p:spTgt spid="55"/>
                                            </p:tgtEl>
                                            <p:attrNameLst>
                                              <p:attrName>ppt_x</p:attrName>
                                            </p:attrNameLst>
                                          </p:cBhvr>
                                          <p:tavLst>
                                            <p:tav tm="0">
                                              <p:val>
                                                <p:fltVal val="0.5"/>
                                              </p:val>
                                            </p:tav>
                                            <p:tav tm="100000">
                                              <p:val>
                                                <p:strVal val="#ppt_x"/>
                                              </p:val>
                                            </p:tav>
                                          </p:tavLst>
                                        </p:anim>
                                        <p:anim calcmode="lin" valueType="num">
                                          <p:cBhvr>
                                            <p:cTn id="113" dur="500" fill="hold"/>
                                            <p:tgtEl>
                                              <p:spTgt spid="55"/>
                                            </p:tgtEl>
                                            <p:attrNameLst>
                                              <p:attrName>ppt_y</p:attrName>
                                            </p:attrNameLst>
                                          </p:cBhvr>
                                          <p:tavLst>
                                            <p:tav tm="0">
                                              <p:val>
                                                <p:fltVal val="0.5"/>
                                              </p:val>
                                            </p:tav>
                                            <p:tav tm="100000">
                                              <p:val>
                                                <p:strVal val="#ppt_y"/>
                                              </p:val>
                                            </p:tav>
                                          </p:tavLst>
                                        </p:anim>
                                      </p:childTnLst>
                                    </p:cTn>
                                  </p:par>
                                  <p:par>
                                    <p:cTn id="114" presetID="23" presetClass="entr" presetSubtype="528" fill="hold" nodeType="withEffect">
                                      <p:stCondLst>
                                        <p:cond delay="300"/>
                                      </p:stCondLst>
                                      <p:childTnLst>
                                        <p:set>
                                          <p:cBhvr>
                                            <p:cTn id="115" dur="1" fill="hold">
                                              <p:stCondLst>
                                                <p:cond delay="0"/>
                                              </p:stCondLst>
                                            </p:cTn>
                                            <p:tgtEl>
                                              <p:spTgt spid="58"/>
                                            </p:tgtEl>
                                            <p:attrNameLst>
                                              <p:attrName>style.visibility</p:attrName>
                                            </p:attrNameLst>
                                          </p:cBhvr>
                                          <p:to>
                                            <p:strVal val="visible"/>
                                          </p:to>
                                        </p:set>
                                        <p:anim calcmode="lin" valueType="num">
                                          <p:cBhvr>
                                            <p:cTn id="116" dur="500" fill="hold"/>
                                            <p:tgtEl>
                                              <p:spTgt spid="58"/>
                                            </p:tgtEl>
                                            <p:attrNameLst>
                                              <p:attrName>ppt_w</p:attrName>
                                            </p:attrNameLst>
                                          </p:cBhvr>
                                          <p:tavLst>
                                            <p:tav tm="0">
                                              <p:val>
                                                <p:fltVal val="0"/>
                                              </p:val>
                                            </p:tav>
                                            <p:tav tm="100000">
                                              <p:val>
                                                <p:strVal val="#ppt_w"/>
                                              </p:val>
                                            </p:tav>
                                          </p:tavLst>
                                        </p:anim>
                                        <p:anim calcmode="lin" valueType="num">
                                          <p:cBhvr>
                                            <p:cTn id="117" dur="500" fill="hold"/>
                                            <p:tgtEl>
                                              <p:spTgt spid="58"/>
                                            </p:tgtEl>
                                            <p:attrNameLst>
                                              <p:attrName>ppt_h</p:attrName>
                                            </p:attrNameLst>
                                          </p:cBhvr>
                                          <p:tavLst>
                                            <p:tav tm="0">
                                              <p:val>
                                                <p:fltVal val="0"/>
                                              </p:val>
                                            </p:tav>
                                            <p:tav tm="100000">
                                              <p:val>
                                                <p:strVal val="#ppt_h"/>
                                              </p:val>
                                            </p:tav>
                                          </p:tavLst>
                                        </p:anim>
                                        <p:anim calcmode="lin" valueType="num">
                                          <p:cBhvr>
                                            <p:cTn id="118" dur="500" fill="hold"/>
                                            <p:tgtEl>
                                              <p:spTgt spid="58"/>
                                            </p:tgtEl>
                                            <p:attrNameLst>
                                              <p:attrName>ppt_x</p:attrName>
                                            </p:attrNameLst>
                                          </p:cBhvr>
                                          <p:tavLst>
                                            <p:tav tm="0">
                                              <p:val>
                                                <p:fltVal val="0.5"/>
                                              </p:val>
                                            </p:tav>
                                            <p:tav tm="100000">
                                              <p:val>
                                                <p:strVal val="#ppt_x"/>
                                              </p:val>
                                            </p:tav>
                                          </p:tavLst>
                                        </p:anim>
                                        <p:anim calcmode="lin" valueType="num">
                                          <p:cBhvr>
                                            <p:cTn id="119" dur="500" fill="hold"/>
                                            <p:tgtEl>
                                              <p:spTgt spid="58"/>
                                            </p:tgtEl>
                                            <p:attrNameLst>
                                              <p:attrName>ppt_y</p:attrName>
                                            </p:attrNameLst>
                                          </p:cBhvr>
                                          <p:tavLst>
                                            <p:tav tm="0">
                                              <p:val>
                                                <p:fltVal val="0.5"/>
                                              </p:val>
                                            </p:tav>
                                            <p:tav tm="100000">
                                              <p:val>
                                                <p:strVal val="#ppt_y"/>
                                              </p:val>
                                            </p:tav>
                                          </p:tavLst>
                                        </p:anim>
                                      </p:childTnLst>
                                    </p:cTn>
                                  </p:par>
                                  <p:par>
                                    <p:cTn id="120" presetID="23" presetClass="entr" presetSubtype="528" fill="hold" nodeType="withEffect">
                                      <p:stCondLst>
                                        <p:cond delay="300"/>
                                      </p:stCondLst>
                                      <p:childTnLst>
                                        <p:set>
                                          <p:cBhvr>
                                            <p:cTn id="121" dur="1" fill="hold">
                                              <p:stCondLst>
                                                <p:cond delay="0"/>
                                              </p:stCondLst>
                                            </p:cTn>
                                            <p:tgtEl>
                                              <p:spTgt spid="61"/>
                                            </p:tgtEl>
                                            <p:attrNameLst>
                                              <p:attrName>style.visibility</p:attrName>
                                            </p:attrNameLst>
                                          </p:cBhvr>
                                          <p:to>
                                            <p:strVal val="visible"/>
                                          </p:to>
                                        </p:set>
                                        <p:anim calcmode="lin" valueType="num">
                                          <p:cBhvr>
                                            <p:cTn id="122" dur="500" fill="hold"/>
                                            <p:tgtEl>
                                              <p:spTgt spid="61"/>
                                            </p:tgtEl>
                                            <p:attrNameLst>
                                              <p:attrName>ppt_w</p:attrName>
                                            </p:attrNameLst>
                                          </p:cBhvr>
                                          <p:tavLst>
                                            <p:tav tm="0">
                                              <p:val>
                                                <p:fltVal val="0"/>
                                              </p:val>
                                            </p:tav>
                                            <p:tav tm="100000">
                                              <p:val>
                                                <p:strVal val="#ppt_w"/>
                                              </p:val>
                                            </p:tav>
                                          </p:tavLst>
                                        </p:anim>
                                        <p:anim calcmode="lin" valueType="num">
                                          <p:cBhvr>
                                            <p:cTn id="123" dur="500" fill="hold"/>
                                            <p:tgtEl>
                                              <p:spTgt spid="61"/>
                                            </p:tgtEl>
                                            <p:attrNameLst>
                                              <p:attrName>ppt_h</p:attrName>
                                            </p:attrNameLst>
                                          </p:cBhvr>
                                          <p:tavLst>
                                            <p:tav tm="0">
                                              <p:val>
                                                <p:fltVal val="0"/>
                                              </p:val>
                                            </p:tav>
                                            <p:tav tm="100000">
                                              <p:val>
                                                <p:strVal val="#ppt_h"/>
                                              </p:val>
                                            </p:tav>
                                          </p:tavLst>
                                        </p:anim>
                                        <p:anim calcmode="lin" valueType="num">
                                          <p:cBhvr>
                                            <p:cTn id="124" dur="500" fill="hold"/>
                                            <p:tgtEl>
                                              <p:spTgt spid="61"/>
                                            </p:tgtEl>
                                            <p:attrNameLst>
                                              <p:attrName>ppt_x</p:attrName>
                                            </p:attrNameLst>
                                          </p:cBhvr>
                                          <p:tavLst>
                                            <p:tav tm="0">
                                              <p:val>
                                                <p:fltVal val="0.5"/>
                                              </p:val>
                                            </p:tav>
                                            <p:tav tm="100000">
                                              <p:val>
                                                <p:strVal val="#ppt_x"/>
                                              </p:val>
                                            </p:tav>
                                          </p:tavLst>
                                        </p:anim>
                                        <p:anim calcmode="lin" valueType="num">
                                          <p:cBhvr>
                                            <p:cTn id="125" dur="500" fill="hold"/>
                                            <p:tgtEl>
                                              <p:spTgt spid="61"/>
                                            </p:tgtEl>
                                            <p:attrNameLst>
                                              <p:attrName>ppt_y</p:attrName>
                                            </p:attrNameLst>
                                          </p:cBhvr>
                                          <p:tavLst>
                                            <p:tav tm="0">
                                              <p:val>
                                                <p:fltVal val="0.5"/>
                                              </p:val>
                                            </p:tav>
                                            <p:tav tm="100000">
                                              <p:val>
                                                <p:strVal val="#ppt_y"/>
                                              </p:val>
                                            </p:tav>
                                          </p:tavLst>
                                        </p:anim>
                                      </p:childTnLst>
                                    </p:cTn>
                                  </p:par>
                                  <p:par>
                                    <p:cTn id="126" presetID="23" presetClass="entr" presetSubtype="528" fill="hold" nodeType="withEffect">
                                      <p:stCondLst>
                                        <p:cond delay="600"/>
                                      </p:stCondLst>
                                      <p:childTnLst>
                                        <p:set>
                                          <p:cBhvr>
                                            <p:cTn id="127" dur="1" fill="hold">
                                              <p:stCondLst>
                                                <p:cond delay="0"/>
                                              </p:stCondLst>
                                            </p:cTn>
                                            <p:tgtEl>
                                              <p:spTgt spid="64"/>
                                            </p:tgtEl>
                                            <p:attrNameLst>
                                              <p:attrName>style.visibility</p:attrName>
                                            </p:attrNameLst>
                                          </p:cBhvr>
                                          <p:to>
                                            <p:strVal val="visible"/>
                                          </p:to>
                                        </p:set>
                                        <p:anim calcmode="lin" valueType="num">
                                          <p:cBhvr>
                                            <p:cTn id="128" dur="500" fill="hold"/>
                                            <p:tgtEl>
                                              <p:spTgt spid="64"/>
                                            </p:tgtEl>
                                            <p:attrNameLst>
                                              <p:attrName>ppt_w</p:attrName>
                                            </p:attrNameLst>
                                          </p:cBhvr>
                                          <p:tavLst>
                                            <p:tav tm="0">
                                              <p:val>
                                                <p:fltVal val="0"/>
                                              </p:val>
                                            </p:tav>
                                            <p:tav tm="100000">
                                              <p:val>
                                                <p:strVal val="#ppt_w"/>
                                              </p:val>
                                            </p:tav>
                                          </p:tavLst>
                                        </p:anim>
                                        <p:anim calcmode="lin" valueType="num">
                                          <p:cBhvr>
                                            <p:cTn id="129" dur="500" fill="hold"/>
                                            <p:tgtEl>
                                              <p:spTgt spid="64"/>
                                            </p:tgtEl>
                                            <p:attrNameLst>
                                              <p:attrName>ppt_h</p:attrName>
                                            </p:attrNameLst>
                                          </p:cBhvr>
                                          <p:tavLst>
                                            <p:tav tm="0">
                                              <p:val>
                                                <p:fltVal val="0"/>
                                              </p:val>
                                            </p:tav>
                                            <p:tav tm="100000">
                                              <p:val>
                                                <p:strVal val="#ppt_h"/>
                                              </p:val>
                                            </p:tav>
                                          </p:tavLst>
                                        </p:anim>
                                        <p:anim calcmode="lin" valueType="num">
                                          <p:cBhvr>
                                            <p:cTn id="130" dur="500" fill="hold"/>
                                            <p:tgtEl>
                                              <p:spTgt spid="64"/>
                                            </p:tgtEl>
                                            <p:attrNameLst>
                                              <p:attrName>ppt_x</p:attrName>
                                            </p:attrNameLst>
                                          </p:cBhvr>
                                          <p:tavLst>
                                            <p:tav tm="0">
                                              <p:val>
                                                <p:fltVal val="0.5"/>
                                              </p:val>
                                            </p:tav>
                                            <p:tav tm="100000">
                                              <p:val>
                                                <p:strVal val="#ppt_x"/>
                                              </p:val>
                                            </p:tav>
                                          </p:tavLst>
                                        </p:anim>
                                        <p:anim calcmode="lin" valueType="num">
                                          <p:cBhvr>
                                            <p:cTn id="131" dur="500" fill="hold"/>
                                            <p:tgtEl>
                                              <p:spTgt spid="64"/>
                                            </p:tgtEl>
                                            <p:attrNameLst>
                                              <p:attrName>ppt_y</p:attrName>
                                            </p:attrNameLst>
                                          </p:cBhvr>
                                          <p:tavLst>
                                            <p:tav tm="0">
                                              <p:val>
                                                <p:fltVal val="0.5"/>
                                              </p:val>
                                            </p:tav>
                                            <p:tav tm="100000">
                                              <p:val>
                                                <p:strVal val="#ppt_y"/>
                                              </p:val>
                                            </p:tav>
                                          </p:tavLst>
                                        </p:anim>
                                      </p:childTnLst>
                                    </p:cTn>
                                  </p:par>
                                  <p:par>
                                    <p:cTn id="132" presetID="23" presetClass="entr" presetSubtype="528" fill="hold" nodeType="withEffect">
                                      <p:stCondLst>
                                        <p:cond delay="600"/>
                                      </p:stCondLst>
                                      <p:childTnLst>
                                        <p:set>
                                          <p:cBhvr>
                                            <p:cTn id="133" dur="1" fill="hold">
                                              <p:stCondLst>
                                                <p:cond delay="0"/>
                                              </p:stCondLst>
                                            </p:cTn>
                                            <p:tgtEl>
                                              <p:spTgt spid="67"/>
                                            </p:tgtEl>
                                            <p:attrNameLst>
                                              <p:attrName>style.visibility</p:attrName>
                                            </p:attrNameLst>
                                          </p:cBhvr>
                                          <p:to>
                                            <p:strVal val="visible"/>
                                          </p:to>
                                        </p:set>
                                        <p:anim calcmode="lin" valueType="num">
                                          <p:cBhvr>
                                            <p:cTn id="134" dur="500" fill="hold"/>
                                            <p:tgtEl>
                                              <p:spTgt spid="67"/>
                                            </p:tgtEl>
                                            <p:attrNameLst>
                                              <p:attrName>ppt_w</p:attrName>
                                            </p:attrNameLst>
                                          </p:cBhvr>
                                          <p:tavLst>
                                            <p:tav tm="0">
                                              <p:val>
                                                <p:fltVal val="0"/>
                                              </p:val>
                                            </p:tav>
                                            <p:tav tm="100000">
                                              <p:val>
                                                <p:strVal val="#ppt_w"/>
                                              </p:val>
                                            </p:tav>
                                          </p:tavLst>
                                        </p:anim>
                                        <p:anim calcmode="lin" valueType="num">
                                          <p:cBhvr>
                                            <p:cTn id="135" dur="500" fill="hold"/>
                                            <p:tgtEl>
                                              <p:spTgt spid="67"/>
                                            </p:tgtEl>
                                            <p:attrNameLst>
                                              <p:attrName>ppt_h</p:attrName>
                                            </p:attrNameLst>
                                          </p:cBhvr>
                                          <p:tavLst>
                                            <p:tav tm="0">
                                              <p:val>
                                                <p:fltVal val="0"/>
                                              </p:val>
                                            </p:tav>
                                            <p:tav tm="100000">
                                              <p:val>
                                                <p:strVal val="#ppt_h"/>
                                              </p:val>
                                            </p:tav>
                                          </p:tavLst>
                                        </p:anim>
                                        <p:anim calcmode="lin" valueType="num">
                                          <p:cBhvr>
                                            <p:cTn id="136" dur="500" fill="hold"/>
                                            <p:tgtEl>
                                              <p:spTgt spid="67"/>
                                            </p:tgtEl>
                                            <p:attrNameLst>
                                              <p:attrName>ppt_x</p:attrName>
                                            </p:attrNameLst>
                                          </p:cBhvr>
                                          <p:tavLst>
                                            <p:tav tm="0">
                                              <p:val>
                                                <p:fltVal val="0.5"/>
                                              </p:val>
                                            </p:tav>
                                            <p:tav tm="100000">
                                              <p:val>
                                                <p:strVal val="#ppt_x"/>
                                              </p:val>
                                            </p:tav>
                                          </p:tavLst>
                                        </p:anim>
                                        <p:anim calcmode="lin" valueType="num">
                                          <p:cBhvr>
                                            <p:cTn id="137" dur="500" fill="hold"/>
                                            <p:tgtEl>
                                              <p:spTgt spid="67"/>
                                            </p:tgtEl>
                                            <p:attrNameLst>
                                              <p:attrName>ppt_y</p:attrName>
                                            </p:attrNameLst>
                                          </p:cBhvr>
                                          <p:tavLst>
                                            <p:tav tm="0">
                                              <p:val>
                                                <p:fltVal val="0.5"/>
                                              </p:val>
                                            </p:tav>
                                            <p:tav tm="100000">
                                              <p:val>
                                                <p:strVal val="#ppt_y"/>
                                              </p:val>
                                            </p:tav>
                                          </p:tavLst>
                                        </p:anim>
                                      </p:childTnLst>
                                    </p:cTn>
                                  </p:par>
                                  <p:par>
                                    <p:cTn id="138" presetID="23" presetClass="entr" presetSubtype="528" fill="hold" nodeType="withEffect">
                                      <p:stCondLst>
                                        <p:cond delay="300"/>
                                      </p:stCondLst>
                                      <p:childTnLst>
                                        <p:set>
                                          <p:cBhvr>
                                            <p:cTn id="139" dur="1" fill="hold">
                                              <p:stCondLst>
                                                <p:cond delay="0"/>
                                              </p:stCondLst>
                                            </p:cTn>
                                            <p:tgtEl>
                                              <p:spTgt spid="70"/>
                                            </p:tgtEl>
                                            <p:attrNameLst>
                                              <p:attrName>style.visibility</p:attrName>
                                            </p:attrNameLst>
                                          </p:cBhvr>
                                          <p:to>
                                            <p:strVal val="visible"/>
                                          </p:to>
                                        </p:set>
                                        <p:anim calcmode="lin" valueType="num">
                                          <p:cBhvr>
                                            <p:cTn id="140" dur="500" fill="hold"/>
                                            <p:tgtEl>
                                              <p:spTgt spid="70"/>
                                            </p:tgtEl>
                                            <p:attrNameLst>
                                              <p:attrName>ppt_w</p:attrName>
                                            </p:attrNameLst>
                                          </p:cBhvr>
                                          <p:tavLst>
                                            <p:tav tm="0">
                                              <p:val>
                                                <p:fltVal val="0"/>
                                              </p:val>
                                            </p:tav>
                                            <p:tav tm="100000">
                                              <p:val>
                                                <p:strVal val="#ppt_w"/>
                                              </p:val>
                                            </p:tav>
                                          </p:tavLst>
                                        </p:anim>
                                        <p:anim calcmode="lin" valueType="num">
                                          <p:cBhvr>
                                            <p:cTn id="141" dur="500" fill="hold"/>
                                            <p:tgtEl>
                                              <p:spTgt spid="70"/>
                                            </p:tgtEl>
                                            <p:attrNameLst>
                                              <p:attrName>ppt_h</p:attrName>
                                            </p:attrNameLst>
                                          </p:cBhvr>
                                          <p:tavLst>
                                            <p:tav tm="0">
                                              <p:val>
                                                <p:fltVal val="0"/>
                                              </p:val>
                                            </p:tav>
                                            <p:tav tm="100000">
                                              <p:val>
                                                <p:strVal val="#ppt_h"/>
                                              </p:val>
                                            </p:tav>
                                          </p:tavLst>
                                        </p:anim>
                                        <p:anim calcmode="lin" valueType="num">
                                          <p:cBhvr>
                                            <p:cTn id="142" dur="500" fill="hold"/>
                                            <p:tgtEl>
                                              <p:spTgt spid="70"/>
                                            </p:tgtEl>
                                            <p:attrNameLst>
                                              <p:attrName>ppt_x</p:attrName>
                                            </p:attrNameLst>
                                          </p:cBhvr>
                                          <p:tavLst>
                                            <p:tav tm="0">
                                              <p:val>
                                                <p:fltVal val="0.5"/>
                                              </p:val>
                                            </p:tav>
                                            <p:tav tm="100000">
                                              <p:val>
                                                <p:strVal val="#ppt_x"/>
                                              </p:val>
                                            </p:tav>
                                          </p:tavLst>
                                        </p:anim>
                                        <p:anim calcmode="lin" valueType="num">
                                          <p:cBhvr>
                                            <p:cTn id="143" dur="500" fill="hold"/>
                                            <p:tgtEl>
                                              <p:spTgt spid="70"/>
                                            </p:tgtEl>
                                            <p:attrNameLst>
                                              <p:attrName>ppt_y</p:attrName>
                                            </p:attrNameLst>
                                          </p:cBhvr>
                                          <p:tavLst>
                                            <p:tav tm="0">
                                              <p:val>
                                                <p:fltVal val="0.5"/>
                                              </p:val>
                                            </p:tav>
                                            <p:tav tm="100000">
                                              <p:val>
                                                <p:strVal val="#ppt_y"/>
                                              </p:val>
                                            </p:tav>
                                          </p:tavLst>
                                        </p:anim>
                                      </p:childTnLst>
                                    </p:cTn>
                                  </p:par>
                                  <p:par>
                                    <p:cTn id="144" presetID="23" presetClass="entr" presetSubtype="528" fill="hold" nodeType="withEffect">
                                      <p:stCondLst>
                                        <p:cond delay="600"/>
                                      </p:stCondLst>
                                      <p:childTnLst>
                                        <p:set>
                                          <p:cBhvr>
                                            <p:cTn id="145" dur="1" fill="hold">
                                              <p:stCondLst>
                                                <p:cond delay="0"/>
                                              </p:stCondLst>
                                            </p:cTn>
                                            <p:tgtEl>
                                              <p:spTgt spid="73"/>
                                            </p:tgtEl>
                                            <p:attrNameLst>
                                              <p:attrName>style.visibility</p:attrName>
                                            </p:attrNameLst>
                                          </p:cBhvr>
                                          <p:to>
                                            <p:strVal val="visible"/>
                                          </p:to>
                                        </p:set>
                                        <p:anim calcmode="lin" valueType="num">
                                          <p:cBhvr>
                                            <p:cTn id="146" dur="500" fill="hold"/>
                                            <p:tgtEl>
                                              <p:spTgt spid="73"/>
                                            </p:tgtEl>
                                            <p:attrNameLst>
                                              <p:attrName>ppt_w</p:attrName>
                                            </p:attrNameLst>
                                          </p:cBhvr>
                                          <p:tavLst>
                                            <p:tav tm="0">
                                              <p:val>
                                                <p:fltVal val="0"/>
                                              </p:val>
                                            </p:tav>
                                            <p:tav tm="100000">
                                              <p:val>
                                                <p:strVal val="#ppt_w"/>
                                              </p:val>
                                            </p:tav>
                                          </p:tavLst>
                                        </p:anim>
                                        <p:anim calcmode="lin" valueType="num">
                                          <p:cBhvr>
                                            <p:cTn id="147" dur="500" fill="hold"/>
                                            <p:tgtEl>
                                              <p:spTgt spid="73"/>
                                            </p:tgtEl>
                                            <p:attrNameLst>
                                              <p:attrName>ppt_h</p:attrName>
                                            </p:attrNameLst>
                                          </p:cBhvr>
                                          <p:tavLst>
                                            <p:tav tm="0">
                                              <p:val>
                                                <p:fltVal val="0"/>
                                              </p:val>
                                            </p:tav>
                                            <p:tav tm="100000">
                                              <p:val>
                                                <p:strVal val="#ppt_h"/>
                                              </p:val>
                                            </p:tav>
                                          </p:tavLst>
                                        </p:anim>
                                        <p:anim calcmode="lin" valueType="num">
                                          <p:cBhvr>
                                            <p:cTn id="148" dur="500" fill="hold"/>
                                            <p:tgtEl>
                                              <p:spTgt spid="73"/>
                                            </p:tgtEl>
                                            <p:attrNameLst>
                                              <p:attrName>ppt_x</p:attrName>
                                            </p:attrNameLst>
                                          </p:cBhvr>
                                          <p:tavLst>
                                            <p:tav tm="0">
                                              <p:val>
                                                <p:fltVal val="0.5"/>
                                              </p:val>
                                            </p:tav>
                                            <p:tav tm="100000">
                                              <p:val>
                                                <p:strVal val="#ppt_x"/>
                                              </p:val>
                                            </p:tav>
                                          </p:tavLst>
                                        </p:anim>
                                        <p:anim calcmode="lin" valueType="num">
                                          <p:cBhvr>
                                            <p:cTn id="149" dur="500" fill="hold"/>
                                            <p:tgtEl>
                                              <p:spTgt spid="73"/>
                                            </p:tgtEl>
                                            <p:attrNameLst>
                                              <p:attrName>ppt_y</p:attrName>
                                            </p:attrNameLst>
                                          </p:cBhvr>
                                          <p:tavLst>
                                            <p:tav tm="0">
                                              <p:val>
                                                <p:fltVal val="0.5"/>
                                              </p:val>
                                            </p:tav>
                                            <p:tav tm="100000">
                                              <p:val>
                                                <p:strVal val="#ppt_y"/>
                                              </p:val>
                                            </p:tav>
                                          </p:tavLst>
                                        </p:anim>
                                      </p:childTnLst>
                                    </p:cTn>
                                  </p:par>
                                  <p:par>
                                    <p:cTn id="150" presetID="23" presetClass="entr" presetSubtype="528" fill="hold" nodeType="withEffect">
                                      <p:stCondLst>
                                        <p:cond delay="600"/>
                                      </p:stCondLst>
                                      <p:childTnLst>
                                        <p:set>
                                          <p:cBhvr>
                                            <p:cTn id="151" dur="1" fill="hold">
                                              <p:stCondLst>
                                                <p:cond delay="0"/>
                                              </p:stCondLst>
                                            </p:cTn>
                                            <p:tgtEl>
                                              <p:spTgt spid="76"/>
                                            </p:tgtEl>
                                            <p:attrNameLst>
                                              <p:attrName>style.visibility</p:attrName>
                                            </p:attrNameLst>
                                          </p:cBhvr>
                                          <p:to>
                                            <p:strVal val="visible"/>
                                          </p:to>
                                        </p:set>
                                        <p:anim calcmode="lin" valueType="num">
                                          <p:cBhvr>
                                            <p:cTn id="152" dur="500" fill="hold"/>
                                            <p:tgtEl>
                                              <p:spTgt spid="76"/>
                                            </p:tgtEl>
                                            <p:attrNameLst>
                                              <p:attrName>ppt_w</p:attrName>
                                            </p:attrNameLst>
                                          </p:cBhvr>
                                          <p:tavLst>
                                            <p:tav tm="0">
                                              <p:val>
                                                <p:fltVal val="0"/>
                                              </p:val>
                                            </p:tav>
                                            <p:tav tm="100000">
                                              <p:val>
                                                <p:strVal val="#ppt_w"/>
                                              </p:val>
                                            </p:tav>
                                          </p:tavLst>
                                        </p:anim>
                                        <p:anim calcmode="lin" valueType="num">
                                          <p:cBhvr>
                                            <p:cTn id="153" dur="500" fill="hold"/>
                                            <p:tgtEl>
                                              <p:spTgt spid="76"/>
                                            </p:tgtEl>
                                            <p:attrNameLst>
                                              <p:attrName>ppt_h</p:attrName>
                                            </p:attrNameLst>
                                          </p:cBhvr>
                                          <p:tavLst>
                                            <p:tav tm="0">
                                              <p:val>
                                                <p:fltVal val="0"/>
                                              </p:val>
                                            </p:tav>
                                            <p:tav tm="100000">
                                              <p:val>
                                                <p:strVal val="#ppt_h"/>
                                              </p:val>
                                            </p:tav>
                                          </p:tavLst>
                                        </p:anim>
                                        <p:anim calcmode="lin" valueType="num">
                                          <p:cBhvr>
                                            <p:cTn id="154" dur="500" fill="hold"/>
                                            <p:tgtEl>
                                              <p:spTgt spid="76"/>
                                            </p:tgtEl>
                                            <p:attrNameLst>
                                              <p:attrName>ppt_x</p:attrName>
                                            </p:attrNameLst>
                                          </p:cBhvr>
                                          <p:tavLst>
                                            <p:tav tm="0">
                                              <p:val>
                                                <p:fltVal val="0.5"/>
                                              </p:val>
                                            </p:tav>
                                            <p:tav tm="100000">
                                              <p:val>
                                                <p:strVal val="#ppt_x"/>
                                              </p:val>
                                            </p:tav>
                                          </p:tavLst>
                                        </p:anim>
                                        <p:anim calcmode="lin" valueType="num">
                                          <p:cBhvr>
                                            <p:cTn id="155" dur="500" fill="hold"/>
                                            <p:tgtEl>
                                              <p:spTgt spid="76"/>
                                            </p:tgtEl>
                                            <p:attrNameLst>
                                              <p:attrName>ppt_y</p:attrName>
                                            </p:attrNameLst>
                                          </p:cBhvr>
                                          <p:tavLst>
                                            <p:tav tm="0">
                                              <p:val>
                                                <p:fltVal val="0.5"/>
                                              </p:val>
                                            </p:tav>
                                            <p:tav tm="100000">
                                              <p:val>
                                                <p:strVal val="#ppt_y"/>
                                              </p:val>
                                            </p:tav>
                                          </p:tavLst>
                                        </p:anim>
                                      </p:childTnLst>
                                    </p:cTn>
                                  </p:par>
                                  <p:par>
                                    <p:cTn id="156" presetID="26" presetClass="emph" presetSubtype="0" repeatCount="3000" fill="hold" nodeType="withEffect">
                                      <p:stCondLst>
                                        <p:cond delay="600"/>
                                      </p:stCondLst>
                                      <p:childTnLst>
                                        <p:animEffect transition="out" filter="fade">
                                          <p:cBhvr>
                                            <p:cTn id="157" dur="500" tmFilter="0, 0; .2, .5; .8, .5; 1, 0"/>
                                            <p:tgtEl>
                                              <p:spTgt spid="40"/>
                                            </p:tgtEl>
                                          </p:cBhvr>
                                        </p:animEffect>
                                        <p:animScale>
                                          <p:cBhvr>
                                            <p:cTn id="158" dur="250" autoRev="1" fill="hold"/>
                                            <p:tgtEl>
                                              <p:spTgt spid="40"/>
                                            </p:tgtEl>
                                          </p:cBhvr>
                                          <p:by x="105000" y="105000"/>
                                        </p:animScale>
                                      </p:childTnLst>
                                    </p:cTn>
                                  </p:par>
                                  <p:par>
                                    <p:cTn id="159" presetID="26" presetClass="emph" presetSubtype="0" repeatCount="3000" fill="hold" nodeType="withEffect">
                                      <p:stCondLst>
                                        <p:cond delay="710"/>
                                      </p:stCondLst>
                                      <p:childTnLst>
                                        <p:animEffect transition="out" filter="fade">
                                          <p:cBhvr>
                                            <p:cTn id="160" dur="500" tmFilter="0, 0; .2, .5; .8, .5; 1, 0"/>
                                            <p:tgtEl>
                                              <p:spTgt spid="61"/>
                                            </p:tgtEl>
                                          </p:cBhvr>
                                        </p:animEffect>
                                        <p:animScale>
                                          <p:cBhvr>
                                            <p:cTn id="161" dur="250" autoRev="1" fill="hold"/>
                                            <p:tgtEl>
                                              <p:spTgt spid="61"/>
                                            </p:tgtEl>
                                          </p:cBhvr>
                                          <p:by x="105000" y="105000"/>
                                        </p:animScale>
                                      </p:childTnLst>
                                    </p:cTn>
                                  </p:par>
                                  <p:par>
                                    <p:cTn id="162" presetID="26" presetClass="emph" presetSubtype="0" repeatCount="3000" fill="hold" nodeType="withEffect">
                                      <p:stCondLst>
                                        <p:cond delay="410"/>
                                      </p:stCondLst>
                                      <p:childTnLst>
                                        <p:animEffect transition="out" filter="fade">
                                          <p:cBhvr>
                                            <p:cTn id="163" dur="500" tmFilter="0, 0; .2, .5; .8, .5; 1, 0"/>
                                            <p:tgtEl>
                                              <p:spTgt spid="67"/>
                                            </p:tgtEl>
                                          </p:cBhvr>
                                        </p:animEffect>
                                        <p:animScale>
                                          <p:cBhvr>
                                            <p:cTn id="164" dur="250" autoRev="1" fill="hold"/>
                                            <p:tgtEl>
                                              <p:spTgt spid="67"/>
                                            </p:tgtEl>
                                          </p:cBhvr>
                                          <p:by x="105000" y="105000"/>
                                        </p:animScale>
                                      </p:childTnLst>
                                    </p:cTn>
                                  </p:par>
                                  <p:par>
                                    <p:cTn id="165" presetID="26" presetClass="emph" presetSubtype="0" repeatCount="3000" fill="hold" nodeType="withEffect">
                                      <p:stCondLst>
                                        <p:cond delay="810"/>
                                      </p:stCondLst>
                                      <p:childTnLst>
                                        <p:animEffect transition="out" filter="fade">
                                          <p:cBhvr>
                                            <p:cTn id="166" dur="500" tmFilter="0, 0; .2, .5; .8, .5; 1, 0"/>
                                            <p:tgtEl>
                                              <p:spTgt spid="70"/>
                                            </p:tgtEl>
                                          </p:cBhvr>
                                        </p:animEffect>
                                        <p:animScale>
                                          <p:cBhvr>
                                            <p:cTn id="167" dur="250" autoRev="1" fill="hold"/>
                                            <p:tgtEl>
                                              <p:spTgt spid="70"/>
                                            </p:tgtEl>
                                          </p:cBhvr>
                                          <p:by x="105000" y="105000"/>
                                        </p:animScale>
                                      </p:childTnLst>
                                    </p:cTn>
                                  </p:par>
                                </p:childTnLst>
                              </p:cTn>
                            </p:par>
                            <p:par>
                              <p:cTn id="168" fill="hold">
                                <p:stCondLst>
                                  <p:cond delay="7210"/>
                                </p:stCondLst>
                                <p:childTnLst>
                                  <p:par>
                                    <p:cTn id="169" presetID="10" presetClass="entr" presetSubtype="0" fill="hold" grpId="0" nodeType="afterEffect">
                                      <p:stCondLst>
                                        <p:cond delay="0"/>
                                      </p:stCondLst>
                                      <p:childTnLst>
                                        <p:set>
                                          <p:cBhvr>
                                            <p:cTn id="170" dur="1" fill="hold">
                                              <p:stCondLst>
                                                <p:cond delay="0"/>
                                              </p:stCondLst>
                                            </p:cTn>
                                            <p:tgtEl>
                                              <p:spTgt spid="88"/>
                                            </p:tgtEl>
                                            <p:attrNameLst>
                                              <p:attrName>style.visibility</p:attrName>
                                            </p:attrNameLst>
                                          </p:cBhvr>
                                          <p:to>
                                            <p:strVal val="visible"/>
                                          </p:to>
                                        </p:set>
                                        <p:animEffect transition="in" filter="fade">
                                          <p:cBhvr>
                                            <p:cTn id="171" dur="500"/>
                                            <p:tgtEl>
                                              <p:spTgt spid="88"/>
                                            </p:tgtEl>
                                          </p:cBhvr>
                                        </p:animEffect>
                                      </p:childTnLst>
                                    </p:cTn>
                                  </p:par>
                                  <p:par>
                                    <p:cTn id="172" presetID="53" presetClass="entr" presetSubtype="16" fill="hold" nodeType="withEffect">
                                      <p:stCondLst>
                                        <p:cond delay="0"/>
                                      </p:stCondLst>
                                      <p:childTnLst>
                                        <p:set>
                                          <p:cBhvr>
                                            <p:cTn id="173" dur="1" fill="hold">
                                              <p:stCondLst>
                                                <p:cond delay="0"/>
                                              </p:stCondLst>
                                            </p:cTn>
                                            <p:tgtEl>
                                              <p:spTgt spid="94"/>
                                            </p:tgtEl>
                                            <p:attrNameLst>
                                              <p:attrName>style.visibility</p:attrName>
                                            </p:attrNameLst>
                                          </p:cBhvr>
                                          <p:to>
                                            <p:strVal val="visible"/>
                                          </p:to>
                                        </p:set>
                                        <p:anim calcmode="lin" valueType="num">
                                          <p:cBhvr>
                                            <p:cTn id="174" dur="500" fill="hold"/>
                                            <p:tgtEl>
                                              <p:spTgt spid="94"/>
                                            </p:tgtEl>
                                            <p:attrNameLst>
                                              <p:attrName>ppt_w</p:attrName>
                                            </p:attrNameLst>
                                          </p:cBhvr>
                                          <p:tavLst>
                                            <p:tav tm="0">
                                              <p:val>
                                                <p:fltVal val="0"/>
                                              </p:val>
                                            </p:tav>
                                            <p:tav tm="100000">
                                              <p:val>
                                                <p:strVal val="#ppt_w"/>
                                              </p:val>
                                            </p:tav>
                                          </p:tavLst>
                                        </p:anim>
                                        <p:anim calcmode="lin" valueType="num">
                                          <p:cBhvr>
                                            <p:cTn id="175" dur="500" fill="hold"/>
                                            <p:tgtEl>
                                              <p:spTgt spid="94"/>
                                            </p:tgtEl>
                                            <p:attrNameLst>
                                              <p:attrName>ppt_h</p:attrName>
                                            </p:attrNameLst>
                                          </p:cBhvr>
                                          <p:tavLst>
                                            <p:tav tm="0">
                                              <p:val>
                                                <p:fltVal val="0"/>
                                              </p:val>
                                            </p:tav>
                                            <p:tav tm="100000">
                                              <p:val>
                                                <p:strVal val="#ppt_h"/>
                                              </p:val>
                                            </p:tav>
                                          </p:tavLst>
                                        </p:anim>
                                        <p:animEffect transition="in" filter="fade">
                                          <p:cBhvr>
                                            <p:cTn id="176" dur="500"/>
                                            <p:tgtEl>
                                              <p:spTgt spid="94"/>
                                            </p:tgtEl>
                                          </p:cBhvr>
                                        </p:animEffect>
                                      </p:childTnLst>
                                    </p:cTn>
                                  </p:par>
                                  <p:par>
                                    <p:cTn id="177" presetID="53" presetClass="entr" presetSubtype="16" fill="hold" nodeType="withEffect">
                                      <p:stCondLst>
                                        <p:cond delay="300"/>
                                      </p:stCondLst>
                                      <p:childTnLst>
                                        <p:set>
                                          <p:cBhvr>
                                            <p:cTn id="178" dur="1" fill="hold">
                                              <p:stCondLst>
                                                <p:cond delay="0"/>
                                              </p:stCondLst>
                                            </p:cTn>
                                            <p:tgtEl>
                                              <p:spTgt spid="100"/>
                                            </p:tgtEl>
                                            <p:attrNameLst>
                                              <p:attrName>style.visibility</p:attrName>
                                            </p:attrNameLst>
                                          </p:cBhvr>
                                          <p:to>
                                            <p:strVal val="visible"/>
                                          </p:to>
                                        </p:set>
                                        <p:anim calcmode="lin" valueType="num">
                                          <p:cBhvr>
                                            <p:cTn id="179" dur="500" fill="hold"/>
                                            <p:tgtEl>
                                              <p:spTgt spid="100"/>
                                            </p:tgtEl>
                                            <p:attrNameLst>
                                              <p:attrName>ppt_w</p:attrName>
                                            </p:attrNameLst>
                                          </p:cBhvr>
                                          <p:tavLst>
                                            <p:tav tm="0">
                                              <p:val>
                                                <p:fltVal val="0"/>
                                              </p:val>
                                            </p:tav>
                                            <p:tav tm="100000">
                                              <p:val>
                                                <p:strVal val="#ppt_w"/>
                                              </p:val>
                                            </p:tav>
                                          </p:tavLst>
                                        </p:anim>
                                        <p:anim calcmode="lin" valueType="num">
                                          <p:cBhvr>
                                            <p:cTn id="180" dur="500" fill="hold"/>
                                            <p:tgtEl>
                                              <p:spTgt spid="100"/>
                                            </p:tgtEl>
                                            <p:attrNameLst>
                                              <p:attrName>ppt_h</p:attrName>
                                            </p:attrNameLst>
                                          </p:cBhvr>
                                          <p:tavLst>
                                            <p:tav tm="0">
                                              <p:val>
                                                <p:fltVal val="0"/>
                                              </p:val>
                                            </p:tav>
                                            <p:tav tm="100000">
                                              <p:val>
                                                <p:strVal val="#ppt_h"/>
                                              </p:val>
                                            </p:tav>
                                          </p:tavLst>
                                        </p:anim>
                                        <p:animEffect transition="in" filter="fade">
                                          <p:cBhvr>
                                            <p:cTn id="181" dur="500"/>
                                            <p:tgtEl>
                                              <p:spTgt spid="100"/>
                                            </p:tgtEl>
                                          </p:cBhvr>
                                        </p:animEffect>
                                      </p:childTnLst>
                                    </p:cTn>
                                  </p:par>
                                  <p:par>
                                    <p:cTn id="182" presetID="53" presetClass="entr" presetSubtype="16" fill="hold" nodeType="withEffect">
                                      <p:stCondLst>
                                        <p:cond delay="900"/>
                                      </p:stCondLst>
                                      <p:childTnLst>
                                        <p:set>
                                          <p:cBhvr>
                                            <p:cTn id="183" dur="1" fill="hold">
                                              <p:stCondLst>
                                                <p:cond delay="0"/>
                                              </p:stCondLst>
                                            </p:cTn>
                                            <p:tgtEl>
                                              <p:spTgt spid="103"/>
                                            </p:tgtEl>
                                            <p:attrNameLst>
                                              <p:attrName>style.visibility</p:attrName>
                                            </p:attrNameLst>
                                          </p:cBhvr>
                                          <p:to>
                                            <p:strVal val="visible"/>
                                          </p:to>
                                        </p:set>
                                        <p:anim calcmode="lin" valueType="num">
                                          <p:cBhvr>
                                            <p:cTn id="184" dur="500" fill="hold"/>
                                            <p:tgtEl>
                                              <p:spTgt spid="103"/>
                                            </p:tgtEl>
                                            <p:attrNameLst>
                                              <p:attrName>ppt_w</p:attrName>
                                            </p:attrNameLst>
                                          </p:cBhvr>
                                          <p:tavLst>
                                            <p:tav tm="0">
                                              <p:val>
                                                <p:fltVal val="0"/>
                                              </p:val>
                                            </p:tav>
                                            <p:tav tm="100000">
                                              <p:val>
                                                <p:strVal val="#ppt_w"/>
                                              </p:val>
                                            </p:tav>
                                          </p:tavLst>
                                        </p:anim>
                                        <p:anim calcmode="lin" valueType="num">
                                          <p:cBhvr>
                                            <p:cTn id="185" dur="500" fill="hold"/>
                                            <p:tgtEl>
                                              <p:spTgt spid="103"/>
                                            </p:tgtEl>
                                            <p:attrNameLst>
                                              <p:attrName>ppt_h</p:attrName>
                                            </p:attrNameLst>
                                          </p:cBhvr>
                                          <p:tavLst>
                                            <p:tav tm="0">
                                              <p:val>
                                                <p:fltVal val="0"/>
                                              </p:val>
                                            </p:tav>
                                            <p:tav tm="100000">
                                              <p:val>
                                                <p:strVal val="#ppt_h"/>
                                              </p:val>
                                            </p:tav>
                                          </p:tavLst>
                                        </p:anim>
                                        <p:animEffect transition="in" filter="fade">
                                          <p:cBhvr>
                                            <p:cTn id="186" dur="500"/>
                                            <p:tgtEl>
                                              <p:spTgt spid="103"/>
                                            </p:tgtEl>
                                          </p:cBhvr>
                                        </p:animEffect>
                                      </p:childTnLst>
                                    </p:cTn>
                                  </p:par>
                                  <p:par>
                                    <p:cTn id="187" presetID="53" presetClass="entr" presetSubtype="16" fill="hold" nodeType="withEffect">
                                      <p:stCondLst>
                                        <p:cond delay="1400"/>
                                      </p:stCondLst>
                                      <p:childTnLst>
                                        <p:set>
                                          <p:cBhvr>
                                            <p:cTn id="188" dur="1" fill="hold">
                                              <p:stCondLst>
                                                <p:cond delay="0"/>
                                              </p:stCondLst>
                                            </p:cTn>
                                            <p:tgtEl>
                                              <p:spTgt spid="106"/>
                                            </p:tgtEl>
                                            <p:attrNameLst>
                                              <p:attrName>style.visibility</p:attrName>
                                            </p:attrNameLst>
                                          </p:cBhvr>
                                          <p:to>
                                            <p:strVal val="visible"/>
                                          </p:to>
                                        </p:set>
                                        <p:anim calcmode="lin" valueType="num">
                                          <p:cBhvr>
                                            <p:cTn id="189" dur="500" fill="hold"/>
                                            <p:tgtEl>
                                              <p:spTgt spid="106"/>
                                            </p:tgtEl>
                                            <p:attrNameLst>
                                              <p:attrName>ppt_w</p:attrName>
                                            </p:attrNameLst>
                                          </p:cBhvr>
                                          <p:tavLst>
                                            <p:tav tm="0">
                                              <p:val>
                                                <p:fltVal val="0"/>
                                              </p:val>
                                            </p:tav>
                                            <p:tav tm="100000">
                                              <p:val>
                                                <p:strVal val="#ppt_w"/>
                                              </p:val>
                                            </p:tav>
                                          </p:tavLst>
                                        </p:anim>
                                        <p:anim calcmode="lin" valueType="num">
                                          <p:cBhvr>
                                            <p:cTn id="190" dur="500" fill="hold"/>
                                            <p:tgtEl>
                                              <p:spTgt spid="106"/>
                                            </p:tgtEl>
                                            <p:attrNameLst>
                                              <p:attrName>ppt_h</p:attrName>
                                            </p:attrNameLst>
                                          </p:cBhvr>
                                          <p:tavLst>
                                            <p:tav tm="0">
                                              <p:val>
                                                <p:fltVal val="0"/>
                                              </p:val>
                                            </p:tav>
                                            <p:tav tm="100000">
                                              <p:val>
                                                <p:strVal val="#ppt_h"/>
                                              </p:val>
                                            </p:tav>
                                          </p:tavLst>
                                        </p:anim>
                                        <p:animEffect transition="in" filter="fade">
                                          <p:cBhvr>
                                            <p:cTn id="191" dur="500"/>
                                            <p:tgtEl>
                                              <p:spTgt spid="106"/>
                                            </p:tgtEl>
                                          </p:cBhvr>
                                        </p:animEffect>
                                      </p:childTnLst>
                                    </p:cTn>
                                  </p:par>
                                  <p:par>
                                    <p:cTn id="192" presetID="47" presetClass="entr" presetSubtype="0" fill="hold" grpId="0" nodeType="withEffect">
                                      <p:stCondLst>
                                        <p:cond delay="0"/>
                                      </p:stCondLst>
                                      <p:childTnLst>
                                        <p:set>
                                          <p:cBhvr>
                                            <p:cTn id="193" dur="1" fill="hold">
                                              <p:stCondLst>
                                                <p:cond delay="0"/>
                                              </p:stCondLst>
                                            </p:cTn>
                                            <p:tgtEl>
                                              <p:spTgt spid="89"/>
                                            </p:tgtEl>
                                            <p:attrNameLst>
                                              <p:attrName>style.visibility</p:attrName>
                                            </p:attrNameLst>
                                          </p:cBhvr>
                                          <p:to>
                                            <p:strVal val="visible"/>
                                          </p:to>
                                        </p:set>
                                        <p:animEffect transition="in" filter="fade">
                                          <p:cBhvr>
                                            <p:cTn id="194" dur="1000"/>
                                            <p:tgtEl>
                                              <p:spTgt spid="89"/>
                                            </p:tgtEl>
                                          </p:cBhvr>
                                        </p:animEffect>
                                        <p:anim calcmode="lin" valueType="num">
                                          <p:cBhvr>
                                            <p:cTn id="195" dur="1000" fill="hold"/>
                                            <p:tgtEl>
                                              <p:spTgt spid="89"/>
                                            </p:tgtEl>
                                            <p:attrNameLst>
                                              <p:attrName>ppt_x</p:attrName>
                                            </p:attrNameLst>
                                          </p:cBhvr>
                                          <p:tavLst>
                                            <p:tav tm="0">
                                              <p:val>
                                                <p:strVal val="#ppt_x"/>
                                              </p:val>
                                            </p:tav>
                                            <p:tav tm="100000">
                                              <p:val>
                                                <p:strVal val="#ppt_x"/>
                                              </p:val>
                                            </p:tav>
                                          </p:tavLst>
                                        </p:anim>
                                        <p:anim calcmode="lin" valueType="num">
                                          <p:cBhvr>
                                            <p:cTn id="196" dur="1000" fill="hold"/>
                                            <p:tgtEl>
                                              <p:spTgt spid="89"/>
                                            </p:tgtEl>
                                            <p:attrNameLst>
                                              <p:attrName>ppt_y</p:attrName>
                                            </p:attrNameLst>
                                          </p:cBhvr>
                                          <p:tavLst>
                                            <p:tav tm="0">
                                              <p:val>
                                                <p:strVal val="#ppt_y-.1"/>
                                              </p:val>
                                            </p:tav>
                                            <p:tav tm="100000">
                                              <p:val>
                                                <p:strVal val="#ppt_y"/>
                                              </p:val>
                                            </p:tav>
                                          </p:tavLst>
                                        </p:anim>
                                      </p:childTnLst>
                                    </p:cTn>
                                  </p:par>
                                  <p:par>
                                    <p:cTn id="197" presetID="47" presetClass="entr" presetSubtype="0" fill="hold" grpId="0" nodeType="withEffect">
                                      <p:stCondLst>
                                        <p:cond delay="800"/>
                                      </p:stCondLst>
                                      <p:childTnLst>
                                        <p:set>
                                          <p:cBhvr>
                                            <p:cTn id="198" dur="1" fill="hold">
                                              <p:stCondLst>
                                                <p:cond delay="0"/>
                                              </p:stCondLst>
                                            </p:cTn>
                                            <p:tgtEl>
                                              <p:spTgt spid="90"/>
                                            </p:tgtEl>
                                            <p:attrNameLst>
                                              <p:attrName>style.visibility</p:attrName>
                                            </p:attrNameLst>
                                          </p:cBhvr>
                                          <p:to>
                                            <p:strVal val="visible"/>
                                          </p:to>
                                        </p:set>
                                        <p:animEffect transition="in" filter="fade">
                                          <p:cBhvr>
                                            <p:cTn id="199" dur="1000"/>
                                            <p:tgtEl>
                                              <p:spTgt spid="90"/>
                                            </p:tgtEl>
                                          </p:cBhvr>
                                        </p:animEffect>
                                        <p:anim calcmode="lin" valueType="num">
                                          <p:cBhvr>
                                            <p:cTn id="200" dur="1000" fill="hold"/>
                                            <p:tgtEl>
                                              <p:spTgt spid="90"/>
                                            </p:tgtEl>
                                            <p:attrNameLst>
                                              <p:attrName>ppt_x</p:attrName>
                                            </p:attrNameLst>
                                          </p:cBhvr>
                                          <p:tavLst>
                                            <p:tav tm="0">
                                              <p:val>
                                                <p:strVal val="#ppt_x"/>
                                              </p:val>
                                            </p:tav>
                                            <p:tav tm="100000">
                                              <p:val>
                                                <p:strVal val="#ppt_x"/>
                                              </p:val>
                                            </p:tav>
                                          </p:tavLst>
                                        </p:anim>
                                        <p:anim calcmode="lin" valueType="num">
                                          <p:cBhvr>
                                            <p:cTn id="201" dur="1000" fill="hold"/>
                                            <p:tgtEl>
                                              <p:spTgt spid="90"/>
                                            </p:tgtEl>
                                            <p:attrNameLst>
                                              <p:attrName>ppt_y</p:attrName>
                                            </p:attrNameLst>
                                          </p:cBhvr>
                                          <p:tavLst>
                                            <p:tav tm="0">
                                              <p:val>
                                                <p:strVal val="#ppt_y-.1"/>
                                              </p:val>
                                            </p:tav>
                                            <p:tav tm="100000">
                                              <p:val>
                                                <p:strVal val="#ppt_y"/>
                                              </p:val>
                                            </p:tav>
                                          </p:tavLst>
                                        </p:anim>
                                      </p:childTnLst>
                                    </p:cTn>
                                  </p:par>
                                  <p:par>
                                    <p:cTn id="202" presetID="47" presetClass="entr" presetSubtype="0" fill="hold" grpId="0" nodeType="withEffect">
                                      <p:stCondLst>
                                        <p:cond delay="1400"/>
                                      </p:stCondLst>
                                      <p:childTnLst>
                                        <p:set>
                                          <p:cBhvr>
                                            <p:cTn id="203" dur="1" fill="hold">
                                              <p:stCondLst>
                                                <p:cond delay="0"/>
                                              </p:stCondLst>
                                            </p:cTn>
                                            <p:tgtEl>
                                              <p:spTgt spid="91"/>
                                            </p:tgtEl>
                                            <p:attrNameLst>
                                              <p:attrName>style.visibility</p:attrName>
                                            </p:attrNameLst>
                                          </p:cBhvr>
                                          <p:to>
                                            <p:strVal val="visible"/>
                                          </p:to>
                                        </p:set>
                                        <p:animEffect transition="in" filter="fade">
                                          <p:cBhvr>
                                            <p:cTn id="204" dur="1000"/>
                                            <p:tgtEl>
                                              <p:spTgt spid="91"/>
                                            </p:tgtEl>
                                          </p:cBhvr>
                                        </p:animEffect>
                                        <p:anim calcmode="lin" valueType="num">
                                          <p:cBhvr>
                                            <p:cTn id="205" dur="1000" fill="hold"/>
                                            <p:tgtEl>
                                              <p:spTgt spid="91"/>
                                            </p:tgtEl>
                                            <p:attrNameLst>
                                              <p:attrName>ppt_x</p:attrName>
                                            </p:attrNameLst>
                                          </p:cBhvr>
                                          <p:tavLst>
                                            <p:tav tm="0">
                                              <p:val>
                                                <p:strVal val="#ppt_x"/>
                                              </p:val>
                                            </p:tav>
                                            <p:tav tm="100000">
                                              <p:val>
                                                <p:strVal val="#ppt_x"/>
                                              </p:val>
                                            </p:tav>
                                          </p:tavLst>
                                        </p:anim>
                                        <p:anim calcmode="lin" valueType="num">
                                          <p:cBhvr>
                                            <p:cTn id="206" dur="1000" fill="hold"/>
                                            <p:tgtEl>
                                              <p:spTgt spid="91"/>
                                            </p:tgtEl>
                                            <p:attrNameLst>
                                              <p:attrName>ppt_y</p:attrName>
                                            </p:attrNameLst>
                                          </p:cBhvr>
                                          <p:tavLst>
                                            <p:tav tm="0">
                                              <p:val>
                                                <p:strVal val="#ppt_y-.1"/>
                                              </p:val>
                                            </p:tav>
                                            <p:tav tm="100000">
                                              <p:val>
                                                <p:strVal val="#ppt_y"/>
                                              </p:val>
                                            </p:tav>
                                          </p:tavLst>
                                        </p:anim>
                                      </p:childTnLst>
                                    </p:cTn>
                                  </p:par>
                                  <p:par>
                                    <p:cTn id="207" presetID="47" presetClass="entr" presetSubtype="0" fill="hold" grpId="0" nodeType="withEffect">
                                      <p:stCondLst>
                                        <p:cond delay="1900"/>
                                      </p:stCondLst>
                                      <p:childTnLst>
                                        <p:set>
                                          <p:cBhvr>
                                            <p:cTn id="208" dur="1" fill="hold">
                                              <p:stCondLst>
                                                <p:cond delay="0"/>
                                              </p:stCondLst>
                                            </p:cTn>
                                            <p:tgtEl>
                                              <p:spTgt spid="92"/>
                                            </p:tgtEl>
                                            <p:attrNameLst>
                                              <p:attrName>style.visibility</p:attrName>
                                            </p:attrNameLst>
                                          </p:cBhvr>
                                          <p:to>
                                            <p:strVal val="visible"/>
                                          </p:to>
                                        </p:set>
                                        <p:animEffect transition="in" filter="fade">
                                          <p:cBhvr>
                                            <p:cTn id="209" dur="1000"/>
                                            <p:tgtEl>
                                              <p:spTgt spid="92"/>
                                            </p:tgtEl>
                                          </p:cBhvr>
                                        </p:animEffect>
                                        <p:anim calcmode="lin" valueType="num">
                                          <p:cBhvr>
                                            <p:cTn id="210" dur="1000" fill="hold"/>
                                            <p:tgtEl>
                                              <p:spTgt spid="92"/>
                                            </p:tgtEl>
                                            <p:attrNameLst>
                                              <p:attrName>ppt_x</p:attrName>
                                            </p:attrNameLst>
                                          </p:cBhvr>
                                          <p:tavLst>
                                            <p:tav tm="0">
                                              <p:val>
                                                <p:strVal val="#ppt_x"/>
                                              </p:val>
                                            </p:tav>
                                            <p:tav tm="100000">
                                              <p:val>
                                                <p:strVal val="#ppt_x"/>
                                              </p:val>
                                            </p:tav>
                                          </p:tavLst>
                                        </p:anim>
                                        <p:anim calcmode="lin" valueType="num">
                                          <p:cBhvr>
                                            <p:cTn id="211" dur="1000" fill="hold"/>
                                            <p:tgtEl>
                                              <p:spTgt spid="92"/>
                                            </p:tgtEl>
                                            <p:attrNameLst>
                                              <p:attrName>ppt_y</p:attrName>
                                            </p:attrNameLst>
                                          </p:cBhvr>
                                          <p:tavLst>
                                            <p:tav tm="0">
                                              <p:val>
                                                <p:strVal val="#ppt_y-.1"/>
                                              </p:val>
                                            </p:tav>
                                            <p:tav tm="100000">
                                              <p:val>
                                                <p:strVal val="#ppt_y"/>
                                              </p:val>
                                            </p:tav>
                                          </p:tavLst>
                                        </p:anim>
                                      </p:childTnLst>
                                    </p:cTn>
                                  </p:par>
                                  <p:par>
                                    <p:cTn id="212" presetID="53" presetClass="entr" presetSubtype="16" fill="hold" nodeType="withEffect">
                                      <p:stCondLst>
                                        <p:cond delay="1400"/>
                                      </p:stCondLst>
                                      <p:childTnLst>
                                        <p:set>
                                          <p:cBhvr>
                                            <p:cTn id="213" dur="1" fill="hold">
                                              <p:stCondLst>
                                                <p:cond delay="0"/>
                                              </p:stCondLst>
                                            </p:cTn>
                                            <p:tgtEl>
                                              <p:spTgt spid="109"/>
                                            </p:tgtEl>
                                            <p:attrNameLst>
                                              <p:attrName>style.visibility</p:attrName>
                                            </p:attrNameLst>
                                          </p:cBhvr>
                                          <p:to>
                                            <p:strVal val="visible"/>
                                          </p:to>
                                        </p:set>
                                        <p:anim calcmode="lin" valueType="num">
                                          <p:cBhvr>
                                            <p:cTn id="214" dur="500" fill="hold"/>
                                            <p:tgtEl>
                                              <p:spTgt spid="109"/>
                                            </p:tgtEl>
                                            <p:attrNameLst>
                                              <p:attrName>ppt_w</p:attrName>
                                            </p:attrNameLst>
                                          </p:cBhvr>
                                          <p:tavLst>
                                            <p:tav tm="0">
                                              <p:val>
                                                <p:fltVal val="0"/>
                                              </p:val>
                                            </p:tav>
                                            <p:tav tm="100000">
                                              <p:val>
                                                <p:strVal val="#ppt_w"/>
                                              </p:val>
                                            </p:tav>
                                          </p:tavLst>
                                        </p:anim>
                                        <p:anim calcmode="lin" valueType="num">
                                          <p:cBhvr>
                                            <p:cTn id="215" dur="500" fill="hold"/>
                                            <p:tgtEl>
                                              <p:spTgt spid="109"/>
                                            </p:tgtEl>
                                            <p:attrNameLst>
                                              <p:attrName>ppt_h</p:attrName>
                                            </p:attrNameLst>
                                          </p:cBhvr>
                                          <p:tavLst>
                                            <p:tav tm="0">
                                              <p:val>
                                                <p:fltVal val="0"/>
                                              </p:val>
                                            </p:tav>
                                            <p:tav tm="100000">
                                              <p:val>
                                                <p:strVal val="#ppt_h"/>
                                              </p:val>
                                            </p:tav>
                                          </p:tavLst>
                                        </p:anim>
                                        <p:animEffect transition="in" filter="fade">
                                          <p:cBhvr>
                                            <p:cTn id="216" dur="500"/>
                                            <p:tgtEl>
                                              <p:spTgt spid="109"/>
                                            </p:tgtEl>
                                          </p:cBhvr>
                                        </p:animEffect>
                                      </p:childTnLst>
                                    </p:cTn>
                                  </p:par>
                                  <p:par>
                                    <p:cTn id="217" presetID="47" presetClass="entr" presetSubtype="0" fill="hold" grpId="0" nodeType="withEffect">
                                      <p:stCondLst>
                                        <p:cond delay="1900"/>
                                      </p:stCondLst>
                                      <p:childTnLst>
                                        <p:set>
                                          <p:cBhvr>
                                            <p:cTn id="218" dur="1" fill="hold">
                                              <p:stCondLst>
                                                <p:cond delay="0"/>
                                              </p:stCondLst>
                                            </p:cTn>
                                            <p:tgtEl>
                                              <p:spTgt spid="93"/>
                                            </p:tgtEl>
                                            <p:attrNameLst>
                                              <p:attrName>style.visibility</p:attrName>
                                            </p:attrNameLst>
                                          </p:cBhvr>
                                          <p:to>
                                            <p:strVal val="visible"/>
                                          </p:to>
                                        </p:set>
                                        <p:animEffect transition="in" filter="fade">
                                          <p:cBhvr>
                                            <p:cTn id="219" dur="1000"/>
                                            <p:tgtEl>
                                              <p:spTgt spid="93"/>
                                            </p:tgtEl>
                                          </p:cBhvr>
                                        </p:animEffect>
                                        <p:anim calcmode="lin" valueType="num">
                                          <p:cBhvr>
                                            <p:cTn id="220" dur="1000" fill="hold"/>
                                            <p:tgtEl>
                                              <p:spTgt spid="93"/>
                                            </p:tgtEl>
                                            <p:attrNameLst>
                                              <p:attrName>ppt_x</p:attrName>
                                            </p:attrNameLst>
                                          </p:cBhvr>
                                          <p:tavLst>
                                            <p:tav tm="0">
                                              <p:val>
                                                <p:strVal val="#ppt_x"/>
                                              </p:val>
                                            </p:tav>
                                            <p:tav tm="100000">
                                              <p:val>
                                                <p:strVal val="#ppt_x"/>
                                              </p:val>
                                            </p:tav>
                                          </p:tavLst>
                                        </p:anim>
                                        <p:anim calcmode="lin" valueType="num">
                                          <p:cBhvr>
                                            <p:cTn id="221"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79" grpId="0" animBg="1"/>
          <p:bldP spid="83" grpId="0"/>
          <p:bldP spid="84" grpId="0"/>
          <p:bldP spid="88" grpId="0"/>
          <p:bldP spid="89" grpId="0"/>
          <p:bldP spid="90" grpId="0"/>
          <p:bldP spid="91" grpId="0"/>
          <p:bldP spid="92" grpId="0"/>
          <p:bldP spid="9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2000" fill="hold"/>
                                            <p:tgtEl>
                                              <p:spTgt spid="80"/>
                                            </p:tgtEl>
                                            <p:attrNameLst>
                                              <p:attrName>ppt_x</p:attrName>
                                            </p:attrNameLst>
                                          </p:cBhvr>
                                          <p:tavLst>
                                            <p:tav tm="0">
                                              <p:val>
                                                <p:strVal val="#ppt_x"/>
                                              </p:val>
                                            </p:tav>
                                            <p:tav tm="100000">
                                              <p:val>
                                                <p:strVal val="#ppt_x"/>
                                              </p:val>
                                            </p:tav>
                                          </p:tavLst>
                                        </p:anim>
                                        <p:anim calcmode="lin" valueType="num">
                                          <p:cBhvr additive="base">
                                            <p:cTn id="8" dur="2000" fill="hold"/>
                                            <p:tgtEl>
                                              <p:spTgt spid="80"/>
                                            </p:tgtEl>
                                            <p:attrNameLst>
                                              <p:attrName>ppt_y</p:attrName>
                                            </p:attrNameLst>
                                          </p:cBhvr>
                                          <p:tavLst>
                                            <p:tav tm="0">
                                              <p:val>
                                                <p:strVal val="0-#ppt_h/2"/>
                                              </p:val>
                                            </p:tav>
                                            <p:tav tm="100000">
                                              <p:val>
                                                <p:strVal val="#ppt_y"/>
                                              </p:val>
                                            </p:tav>
                                          </p:tavLst>
                                        </p:anim>
                                      </p:childTnLst>
                                    </p:cTn>
                                  </p:par>
                                  <p:par>
                                    <p:cTn id="9" presetID="2" presetClass="entr" presetSubtype="1" accel="35000"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2000" fill="hold"/>
                                            <p:tgtEl>
                                              <p:spTgt spid="85"/>
                                            </p:tgtEl>
                                            <p:attrNameLst>
                                              <p:attrName>ppt_x</p:attrName>
                                            </p:attrNameLst>
                                          </p:cBhvr>
                                          <p:tavLst>
                                            <p:tav tm="0">
                                              <p:val>
                                                <p:strVal val="#ppt_x"/>
                                              </p:val>
                                            </p:tav>
                                            <p:tav tm="100000">
                                              <p:val>
                                                <p:strVal val="#ppt_x"/>
                                              </p:val>
                                            </p:tav>
                                          </p:tavLst>
                                        </p:anim>
                                        <p:anim calcmode="lin" valueType="num">
                                          <p:cBhvr additive="base">
                                            <p:cTn id="12" dur="2000" fill="hold"/>
                                            <p:tgtEl>
                                              <p:spTgt spid="85"/>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additive="base">
                                            <p:cTn id="16" dur="500"/>
                                            <p:tgtEl>
                                              <p:spTgt spid="79"/>
                                            </p:tgtEl>
                                            <p:attrNameLst>
                                              <p:attrName>ppt_x</p:attrName>
                                            </p:attrNameLst>
                                          </p:cBhvr>
                                          <p:tavLst>
                                            <p:tav tm="0">
                                              <p:val>
                                                <p:strVal val="#ppt_x-#ppt_w*1.125000"/>
                                              </p:val>
                                            </p:tav>
                                            <p:tav tm="100000">
                                              <p:val>
                                                <p:strVal val="#ppt_x"/>
                                              </p:val>
                                            </p:tav>
                                          </p:tavLst>
                                        </p:anim>
                                        <p:animEffect transition="in" filter="wipe(right)">
                                          <p:cBhvr>
                                            <p:cTn id="17" dur="500"/>
                                            <p:tgtEl>
                                              <p:spTgt spid="79"/>
                                            </p:tgtEl>
                                          </p:cBhvr>
                                        </p:animEffect>
                                      </p:childTnLst>
                                    </p:cTn>
                                  </p:par>
                                  <p:par>
                                    <p:cTn id="18" presetID="56" presetClass="entr" presetSubtype="0" fill="hold" grpId="0" nodeType="withEffect">
                                      <p:stCondLst>
                                        <p:cond delay="1000"/>
                                      </p:stCondLst>
                                      <p:iterate type="lt">
                                        <p:tmPct val="10000"/>
                                      </p:iterate>
                                      <p:childTnLst>
                                        <p:set>
                                          <p:cBhvr>
                                            <p:cTn id="19" dur="1" fill="hold">
                                              <p:stCondLst>
                                                <p:cond delay="0"/>
                                              </p:stCondLst>
                                            </p:cTn>
                                            <p:tgtEl>
                                              <p:spTgt spid="83"/>
                                            </p:tgtEl>
                                            <p:attrNameLst>
                                              <p:attrName>style.visibility</p:attrName>
                                            </p:attrNameLst>
                                          </p:cBhvr>
                                          <p:to>
                                            <p:strVal val="visible"/>
                                          </p:to>
                                        </p:set>
                                        <p:anim by="(-#ppt_w*2)" calcmode="lin" valueType="num">
                                          <p:cBhvr rctx="PPT">
                                            <p:cTn id="20" dur="500" autoRev="1" fill="hold">
                                              <p:stCondLst>
                                                <p:cond delay="0"/>
                                              </p:stCondLst>
                                            </p:cTn>
                                            <p:tgtEl>
                                              <p:spTgt spid="83"/>
                                            </p:tgtEl>
                                            <p:attrNameLst>
                                              <p:attrName>ppt_w</p:attrName>
                                            </p:attrNameLst>
                                          </p:cBhvr>
                                        </p:anim>
                                        <p:anim by="(#ppt_w*0.50)" calcmode="lin" valueType="num">
                                          <p:cBhvr>
                                            <p:cTn id="21" dur="500" decel="50000" autoRev="1" fill="hold">
                                              <p:stCondLst>
                                                <p:cond delay="0"/>
                                              </p:stCondLst>
                                            </p:cTn>
                                            <p:tgtEl>
                                              <p:spTgt spid="83"/>
                                            </p:tgtEl>
                                            <p:attrNameLst>
                                              <p:attrName>ppt_x</p:attrName>
                                            </p:attrNameLst>
                                          </p:cBhvr>
                                        </p:anim>
                                        <p:anim from="(-#ppt_h/2)" to="(#ppt_y)" calcmode="lin" valueType="num">
                                          <p:cBhvr>
                                            <p:cTn id="22" dur="1000" fill="hold">
                                              <p:stCondLst>
                                                <p:cond delay="0"/>
                                              </p:stCondLst>
                                            </p:cTn>
                                            <p:tgtEl>
                                              <p:spTgt spid="83"/>
                                            </p:tgtEl>
                                            <p:attrNameLst>
                                              <p:attrName>ppt_y</p:attrName>
                                            </p:attrNameLst>
                                          </p:cBhvr>
                                        </p:anim>
                                        <p:animRot by="21600000">
                                          <p:cBhvr>
                                            <p:cTn id="23" dur="1000" fill="hold">
                                              <p:stCondLst>
                                                <p:cond delay="0"/>
                                              </p:stCondLst>
                                            </p:cTn>
                                            <p:tgtEl>
                                              <p:spTgt spid="83"/>
                                            </p:tgtEl>
                                            <p:attrNameLst>
                                              <p:attrName>r</p:attrName>
                                            </p:attrNameLst>
                                          </p:cBhvr>
                                        </p:animRot>
                                      </p:childTnLst>
                                    </p:cTn>
                                  </p:par>
                                  <p:par>
                                    <p:cTn id="24" presetID="22" presetClass="entr" presetSubtype="8" fill="hold" grpId="0" nodeType="withEffect">
                                      <p:stCondLst>
                                        <p:cond delay="1500"/>
                                      </p:stCondLst>
                                      <p:childTnLst>
                                        <p:set>
                                          <p:cBhvr>
                                            <p:cTn id="25" dur="1" fill="hold">
                                              <p:stCondLst>
                                                <p:cond delay="0"/>
                                              </p:stCondLst>
                                            </p:cTn>
                                            <p:tgtEl>
                                              <p:spTgt spid="84"/>
                                            </p:tgtEl>
                                            <p:attrNameLst>
                                              <p:attrName>style.visibility</p:attrName>
                                            </p:attrNameLst>
                                          </p:cBhvr>
                                          <p:to>
                                            <p:strVal val="visible"/>
                                          </p:to>
                                        </p:set>
                                        <p:animEffect transition="in" filter="wipe(left)">
                                          <p:cBhvr>
                                            <p:cTn id="26" dur="500"/>
                                            <p:tgtEl>
                                              <p:spTgt spid="84"/>
                                            </p:tgtEl>
                                          </p:cBhvr>
                                        </p:animEffect>
                                      </p:childTnLst>
                                    </p:cTn>
                                  </p:par>
                                  <p:par>
                                    <p:cTn id="27" presetID="53" presetClass="entr" presetSubtype="16"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nodeType="withEffect">
                                      <p:stCondLst>
                                        <p:cond delay="30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nodeType="withEffect">
                                      <p:stCondLst>
                                        <p:cond delay="90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53" presetClass="entr" presetSubtype="16" fill="hold" nodeType="withEffect">
                                      <p:stCondLst>
                                        <p:cond delay="14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47"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80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140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1000"/>
                                            <p:tgtEl>
                                              <p:spTgt spid="7"/>
                                            </p:tgtEl>
                                          </p:cBhvr>
                                        </p:animEffect>
                                        <p:anim calcmode="lin" valueType="num">
                                          <p:cBhvr>
                                            <p:cTn id="60" dur="1000" fill="hold"/>
                                            <p:tgtEl>
                                              <p:spTgt spid="7"/>
                                            </p:tgtEl>
                                            <p:attrNameLst>
                                              <p:attrName>ppt_x</p:attrName>
                                            </p:attrNameLst>
                                          </p:cBhvr>
                                          <p:tavLst>
                                            <p:tav tm="0">
                                              <p:val>
                                                <p:strVal val="#ppt_x"/>
                                              </p:val>
                                            </p:tav>
                                            <p:tav tm="100000">
                                              <p:val>
                                                <p:strVal val="#ppt_x"/>
                                              </p:val>
                                            </p:tav>
                                          </p:tavLst>
                                        </p:anim>
                                        <p:anim calcmode="lin" valueType="num">
                                          <p:cBhvr>
                                            <p:cTn id="61" dur="1000" fill="hold"/>
                                            <p:tgtEl>
                                              <p:spTgt spid="7"/>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190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1000"/>
                                            <p:tgtEl>
                                              <p:spTgt spid="8"/>
                                            </p:tgtEl>
                                          </p:cBhvr>
                                        </p:animEffect>
                                        <p:anim calcmode="lin" valueType="num">
                                          <p:cBhvr>
                                            <p:cTn id="65" dur="1000" fill="hold"/>
                                            <p:tgtEl>
                                              <p:spTgt spid="8"/>
                                            </p:tgtEl>
                                            <p:attrNameLst>
                                              <p:attrName>ppt_x</p:attrName>
                                            </p:attrNameLst>
                                          </p:cBhvr>
                                          <p:tavLst>
                                            <p:tav tm="0">
                                              <p:val>
                                                <p:strVal val="#ppt_x"/>
                                              </p:val>
                                            </p:tav>
                                            <p:tav tm="100000">
                                              <p:val>
                                                <p:strVal val="#ppt_x"/>
                                              </p:val>
                                            </p:tav>
                                          </p:tavLst>
                                        </p:anim>
                                        <p:anim calcmode="lin" valueType="num">
                                          <p:cBhvr>
                                            <p:cTn id="66" dur="1000" fill="hold"/>
                                            <p:tgtEl>
                                              <p:spTgt spid="8"/>
                                            </p:tgtEl>
                                            <p:attrNameLst>
                                              <p:attrName>ppt_y</p:attrName>
                                            </p:attrNameLst>
                                          </p:cBhvr>
                                          <p:tavLst>
                                            <p:tav tm="0">
                                              <p:val>
                                                <p:strVal val="#ppt_y-.1"/>
                                              </p:val>
                                            </p:tav>
                                            <p:tav tm="100000">
                                              <p:val>
                                                <p:strVal val="#ppt_y"/>
                                              </p:val>
                                            </p:tav>
                                          </p:tavLst>
                                        </p:anim>
                                      </p:childTnLst>
                                    </p:cTn>
                                  </p:par>
                                  <p:par>
                                    <p:cTn id="67" presetID="53" presetClass="entr" presetSubtype="16" fill="hold" nodeType="withEffect">
                                      <p:stCondLst>
                                        <p:cond delay="140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animEffect transition="in" filter="fade">
                                          <p:cBhvr>
                                            <p:cTn id="71" dur="500"/>
                                            <p:tgtEl>
                                              <p:spTgt spid="25"/>
                                            </p:tgtEl>
                                          </p:cBhvr>
                                        </p:animEffect>
                                      </p:childTnLst>
                                    </p:cTn>
                                  </p:par>
                                  <p:par>
                                    <p:cTn id="72" presetID="47" presetClass="entr" presetSubtype="0" fill="hold" grpId="0" nodeType="withEffect">
                                      <p:stCondLst>
                                        <p:cond delay="190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1000"/>
                                            <p:tgtEl>
                                              <p:spTgt spid="9"/>
                                            </p:tgtEl>
                                          </p:cBhvr>
                                        </p:animEffect>
                                        <p:anim calcmode="lin" valueType="num">
                                          <p:cBhvr>
                                            <p:cTn id="75" dur="1000" fill="hold"/>
                                            <p:tgtEl>
                                              <p:spTgt spid="9"/>
                                            </p:tgtEl>
                                            <p:attrNameLst>
                                              <p:attrName>ppt_x</p:attrName>
                                            </p:attrNameLst>
                                          </p:cBhvr>
                                          <p:tavLst>
                                            <p:tav tm="0">
                                              <p:val>
                                                <p:strVal val="#ppt_x"/>
                                              </p:val>
                                            </p:tav>
                                            <p:tav tm="100000">
                                              <p:val>
                                                <p:strVal val="#ppt_x"/>
                                              </p:val>
                                            </p:tav>
                                          </p:tavLst>
                                        </p:anim>
                                        <p:anim calcmode="lin" valueType="num">
                                          <p:cBhvr>
                                            <p:cTn id="76" dur="1000" fill="hold"/>
                                            <p:tgtEl>
                                              <p:spTgt spid="9"/>
                                            </p:tgtEl>
                                            <p:attrNameLst>
                                              <p:attrName>ppt_y</p:attrName>
                                            </p:attrNameLst>
                                          </p:cBhvr>
                                          <p:tavLst>
                                            <p:tav tm="0">
                                              <p:val>
                                                <p:strVal val="#ppt_y-.1"/>
                                              </p:val>
                                            </p:tav>
                                            <p:tav tm="100000">
                                              <p:val>
                                                <p:strVal val="#ppt_y"/>
                                              </p:val>
                                            </p:tav>
                                          </p:tavLst>
                                        </p:anim>
                                      </p:childTnLst>
                                    </p:cTn>
                                  </p:par>
                                </p:childTnLst>
                              </p:cTn>
                            </p:par>
                            <p:par>
                              <p:cTn id="77" fill="hold">
                                <p:stCondLst>
                                  <p:cond delay="4900"/>
                                </p:stCondLst>
                                <p:childTnLst>
                                  <p:par>
                                    <p:cTn id="78" presetID="23" presetClass="entr" presetSubtype="528"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p:cTn id="80" dur="500" fill="hold"/>
                                            <p:tgtEl>
                                              <p:spTgt spid="40"/>
                                            </p:tgtEl>
                                            <p:attrNameLst>
                                              <p:attrName>ppt_w</p:attrName>
                                            </p:attrNameLst>
                                          </p:cBhvr>
                                          <p:tavLst>
                                            <p:tav tm="0">
                                              <p:val>
                                                <p:fltVal val="0"/>
                                              </p:val>
                                            </p:tav>
                                            <p:tav tm="100000">
                                              <p:val>
                                                <p:strVal val="#ppt_w"/>
                                              </p:val>
                                            </p:tav>
                                          </p:tavLst>
                                        </p:anim>
                                        <p:anim calcmode="lin" valueType="num">
                                          <p:cBhvr>
                                            <p:cTn id="81" dur="500" fill="hold"/>
                                            <p:tgtEl>
                                              <p:spTgt spid="40"/>
                                            </p:tgtEl>
                                            <p:attrNameLst>
                                              <p:attrName>ppt_h</p:attrName>
                                            </p:attrNameLst>
                                          </p:cBhvr>
                                          <p:tavLst>
                                            <p:tav tm="0">
                                              <p:val>
                                                <p:fltVal val="0"/>
                                              </p:val>
                                            </p:tav>
                                            <p:tav tm="100000">
                                              <p:val>
                                                <p:strVal val="#ppt_h"/>
                                              </p:val>
                                            </p:tav>
                                          </p:tavLst>
                                        </p:anim>
                                        <p:anim calcmode="lin" valueType="num">
                                          <p:cBhvr>
                                            <p:cTn id="82" dur="500" fill="hold"/>
                                            <p:tgtEl>
                                              <p:spTgt spid="40"/>
                                            </p:tgtEl>
                                            <p:attrNameLst>
                                              <p:attrName>ppt_x</p:attrName>
                                            </p:attrNameLst>
                                          </p:cBhvr>
                                          <p:tavLst>
                                            <p:tav tm="0">
                                              <p:val>
                                                <p:fltVal val="0.5"/>
                                              </p:val>
                                            </p:tav>
                                            <p:tav tm="100000">
                                              <p:val>
                                                <p:strVal val="#ppt_x"/>
                                              </p:val>
                                            </p:tav>
                                          </p:tavLst>
                                        </p:anim>
                                        <p:anim calcmode="lin" valueType="num">
                                          <p:cBhvr>
                                            <p:cTn id="83" dur="500" fill="hold"/>
                                            <p:tgtEl>
                                              <p:spTgt spid="40"/>
                                            </p:tgtEl>
                                            <p:attrNameLst>
                                              <p:attrName>ppt_y</p:attrName>
                                            </p:attrNameLst>
                                          </p:cBhvr>
                                          <p:tavLst>
                                            <p:tav tm="0">
                                              <p:val>
                                                <p:fltVal val="0.5"/>
                                              </p:val>
                                            </p:tav>
                                            <p:tav tm="100000">
                                              <p:val>
                                                <p:strVal val="#ppt_y"/>
                                              </p:val>
                                            </p:tav>
                                          </p:tavLst>
                                        </p:anim>
                                      </p:childTnLst>
                                    </p:cTn>
                                  </p:par>
                                  <p:par>
                                    <p:cTn id="84" presetID="23" presetClass="entr" presetSubtype="528" fill="hold" nodeType="withEffect">
                                      <p:stCondLst>
                                        <p:cond delay="300"/>
                                      </p:stCondLst>
                                      <p:childTnLst>
                                        <p:set>
                                          <p:cBhvr>
                                            <p:cTn id="85" dur="1" fill="hold">
                                              <p:stCondLst>
                                                <p:cond delay="0"/>
                                              </p:stCondLst>
                                            </p:cTn>
                                            <p:tgtEl>
                                              <p:spTgt spid="43"/>
                                            </p:tgtEl>
                                            <p:attrNameLst>
                                              <p:attrName>style.visibility</p:attrName>
                                            </p:attrNameLst>
                                          </p:cBhvr>
                                          <p:to>
                                            <p:strVal val="visible"/>
                                          </p:to>
                                        </p:set>
                                        <p:anim calcmode="lin" valueType="num">
                                          <p:cBhvr>
                                            <p:cTn id="86" dur="500" fill="hold"/>
                                            <p:tgtEl>
                                              <p:spTgt spid="43"/>
                                            </p:tgtEl>
                                            <p:attrNameLst>
                                              <p:attrName>ppt_w</p:attrName>
                                            </p:attrNameLst>
                                          </p:cBhvr>
                                          <p:tavLst>
                                            <p:tav tm="0">
                                              <p:val>
                                                <p:fltVal val="0"/>
                                              </p:val>
                                            </p:tav>
                                            <p:tav tm="100000">
                                              <p:val>
                                                <p:strVal val="#ppt_w"/>
                                              </p:val>
                                            </p:tav>
                                          </p:tavLst>
                                        </p:anim>
                                        <p:anim calcmode="lin" valueType="num">
                                          <p:cBhvr>
                                            <p:cTn id="87" dur="500" fill="hold"/>
                                            <p:tgtEl>
                                              <p:spTgt spid="43"/>
                                            </p:tgtEl>
                                            <p:attrNameLst>
                                              <p:attrName>ppt_h</p:attrName>
                                            </p:attrNameLst>
                                          </p:cBhvr>
                                          <p:tavLst>
                                            <p:tav tm="0">
                                              <p:val>
                                                <p:fltVal val="0"/>
                                              </p:val>
                                            </p:tav>
                                            <p:tav tm="100000">
                                              <p:val>
                                                <p:strVal val="#ppt_h"/>
                                              </p:val>
                                            </p:tav>
                                          </p:tavLst>
                                        </p:anim>
                                        <p:anim calcmode="lin" valueType="num">
                                          <p:cBhvr>
                                            <p:cTn id="88" dur="500" fill="hold"/>
                                            <p:tgtEl>
                                              <p:spTgt spid="43"/>
                                            </p:tgtEl>
                                            <p:attrNameLst>
                                              <p:attrName>ppt_x</p:attrName>
                                            </p:attrNameLst>
                                          </p:cBhvr>
                                          <p:tavLst>
                                            <p:tav tm="0">
                                              <p:val>
                                                <p:fltVal val="0.5"/>
                                              </p:val>
                                            </p:tav>
                                            <p:tav tm="100000">
                                              <p:val>
                                                <p:strVal val="#ppt_x"/>
                                              </p:val>
                                            </p:tav>
                                          </p:tavLst>
                                        </p:anim>
                                        <p:anim calcmode="lin" valueType="num">
                                          <p:cBhvr>
                                            <p:cTn id="89" dur="500" fill="hold"/>
                                            <p:tgtEl>
                                              <p:spTgt spid="43"/>
                                            </p:tgtEl>
                                            <p:attrNameLst>
                                              <p:attrName>ppt_y</p:attrName>
                                            </p:attrNameLst>
                                          </p:cBhvr>
                                          <p:tavLst>
                                            <p:tav tm="0">
                                              <p:val>
                                                <p:fltVal val="0.5"/>
                                              </p:val>
                                            </p:tav>
                                            <p:tav tm="100000">
                                              <p:val>
                                                <p:strVal val="#ppt_y"/>
                                              </p:val>
                                            </p:tav>
                                          </p:tavLst>
                                        </p:anim>
                                      </p:childTnLst>
                                    </p:cTn>
                                  </p:par>
                                  <p:par>
                                    <p:cTn id="90" presetID="23" presetClass="entr" presetSubtype="528" fill="hold" nodeType="withEffect">
                                      <p:stCondLst>
                                        <p:cond delay="700"/>
                                      </p:stCondLst>
                                      <p:childTnLst>
                                        <p:set>
                                          <p:cBhvr>
                                            <p:cTn id="91" dur="1" fill="hold">
                                              <p:stCondLst>
                                                <p:cond delay="0"/>
                                              </p:stCondLst>
                                            </p:cTn>
                                            <p:tgtEl>
                                              <p:spTgt spid="46"/>
                                            </p:tgtEl>
                                            <p:attrNameLst>
                                              <p:attrName>style.visibility</p:attrName>
                                            </p:attrNameLst>
                                          </p:cBhvr>
                                          <p:to>
                                            <p:strVal val="visible"/>
                                          </p:to>
                                        </p:set>
                                        <p:anim calcmode="lin" valueType="num">
                                          <p:cBhvr>
                                            <p:cTn id="92" dur="500" fill="hold"/>
                                            <p:tgtEl>
                                              <p:spTgt spid="46"/>
                                            </p:tgtEl>
                                            <p:attrNameLst>
                                              <p:attrName>ppt_w</p:attrName>
                                            </p:attrNameLst>
                                          </p:cBhvr>
                                          <p:tavLst>
                                            <p:tav tm="0">
                                              <p:val>
                                                <p:fltVal val="0"/>
                                              </p:val>
                                            </p:tav>
                                            <p:tav tm="100000">
                                              <p:val>
                                                <p:strVal val="#ppt_w"/>
                                              </p:val>
                                            </p:tav>
                                          </p:tavLst>
                                        </p:anim>
                                        <p:anim calcmode="lin" valueType="num">
                                          <p:cBhvr>
                                            <p:cTn id="93" dur="500" fill="hold"/>
                                            <p:tgtEl>
                                              <p:spTgt spid="46"/>
                                            </p:tgtEl>
                                            <p:attrNameLst>
                                              <p:attrName>ppt_h</p:attrName>
                                            </p:attrNameLst>
                                          </p:cBhvr>
                                          <p:tavLst>
                                            <p:tav tm="0">
                                              <p:val>
                                                <p:fltVal val="0"/>
                                              </p:val>
                                            </p:tav>
                                            <p:tav tm="100000">
                                              <p:val>
                                                <p:strVal val="#ppt_h"/>
                                              </p:val>
                                            </p:tav>
                                          </p:tavLst>
                                        </p:anim>
                                        <p:anim calcmode="lin" valueType="num">
                                          <p:cBhvr>
                                            <p:cTn id="94" dur="500" fill="hold"/>
                                            <p:tgtEl>
                                              <p:spTgt spid="46"/>
                                            </p:tgtEl>
                                            <p:attrNameLst>
                                              <p:attrName>ppt_x</p:attrName>
                                            </p:attrNameLst>
                                          </p:cBhvr>
                                          <p:tavLst>
                                            <p:tav tm="0">
                                              <p:val>
                                                <p:fltVal val="0.5"/>
                                              </p:val>
                                            </p:tav>
                                            <p:tav tm="100000">
                                              <p:val>
                                                <p:strVal val="#ppt_x"/>
                                              </p:val>
                                            </p:tav>
                                          </p:tavLst>
                                        </p:anim>
                                        <p:anim calcmode="lin" valueType="num">
                                          <p:cBhvr>
                                            <p:cTn id="95" dur="500" fill="hold"/>
                                            <p:tgtEl>
                                              <p:spTgt spid="46"/>
                                            </p:tgtEl>
                                            <p:attrNameLst>
                                              <p:attrName>ppt_y</p:attrName>
                                            </p:attrNameLst>
                                          </p:cBhvr>
                                          <p:tavLst>
                                            <p:tav tm="0">
                                              <p:val>
                                                <p:fltVal val="0.5"/>
                                              </p:val>
                                            </p:tav>
                                            <p:tav tm="100000">
                                              <p:val>
                                                <p:strVal val="#ppt_y"/>
                                              </p:val>
                                            </p:tav>
                                          </p:tavLst>
                                        </p:anim>
                                      </p:childTnLst>
                                    </p:cTn>
                                  </p:par>
                                  <p:par>
                                    <p:cTn id="96" presetID="23" presetClass="entr" presetSubtype="528" fill="hold" nodeType="withEffect">
                                      <p:stCondLst>
                                        <p:cond delay="300"/>
                                      </p:stCondLst>
                                      <p:childTnLst>
                                        <p:set>
                                          <p:cBhvr>
                                            <p:cTn id="97" dur="1" fill="hold">
                                              <p:stCondLst>
                                                <p:cond delay="0"/>
                                              </p:stCondLst>
                                            </p:cTn>
                                            <p:tgtEl>
                                              <p:spTgt spid="49"/>
                                            </p:tgtEl>
                                            <p:attrNameLst>
                                              <p:attrName>style.visibility</p:attrName>
                                            </p:attrNameLst>
                                          </p:cBhvr>
                                          <p:to>
                                            <p:strVal val="visible"/>
                                          </p:to>
                                        </p:set>
                                        <p:anim calcmode="lin" valueType="num">
                                          <p:cBhvr>
                                            <p:cTn id="98" dur="500" fill="hold"/>
                                            <p:tgtEl>
                                              <p:spTgt spid="49"/>
                                            </p:tgtEl>
                                            <p:attrNameLst>
                                              <p:attrName>ppt_w</p:attrName>
                                            </p:attrNameLst>
                                          </p:cBhvr>
                                          <p:tavLst>
                                            <p:tav tm="0">
                                              <p:val>
                                                <p:fltVal val="0"/>
                                              </p:val>
                                            </p:tav>
                                            <p:tav tm="100000">
                                              <p:val>
                                                <p:strVal val="#ppt_w"/>
                                              </p:val>
                                            </p:tav>
                                          </p:tavLst>
                                        </p:anim>
                                        <p:anim calcmode="lin" valueType="num">
                                          <p:cBhvr>
                                            <p:cTn id="99" dur="500" fill="hold"/>
                                            <p:tgtEl>
                                              <p:spTgt spid="49"/>
                                            </p:tgtEl>
                                            <p:attrNameLst>
                                              <p:attrName>ppt_h</p:attrName>
                                            </p:attrNameLst>
                                          </p:cBhvr>
                                          <p:tavLst>
                                            <p:tav tm="0">
                                              <p:val>
                                                <p:fltVal val="0"/>
                                              </p:val>
                                            </p:tav>
                                            <p:tav tm="100000">
                                              <p:val>
                                                <p:strVal val="#ppt_h"/>
                                              </p:val>
                                            </p:tav>
                                          </p:tavLst>
                                        </p:anim>
                                        <p:anim calcmode="lin" valueType="num">
                                          <p:cBhvr>
                                            <p:cTn id="100" dur="500" fill="hold"/>
                                            <p:tgtEl>
                                              <p:spTgt spid="49"/>
                                            </p:tgtEl>
                                            <p:attrNameLst>
                                              <p:attrName>ppt_x</p:attrName>
                                            </p:attrNameLst>
                                          </p:cBhvr>
                                          <p:tavLst>
                                            <p:tav tm="0">
                                              <p:val>
                                                <p:fltVal val="0.5"/>
                                              </p:val>
                                            </p:tav>
                                            <p:tav tm="100000">
                                              <p:val>
                                                <p:strVal val="#ppt_x"/>
                                              </p:val>
                                            </p:tav>
                                          </p:tavLst>
                                        </p:anim>
                                        <p:anim calcmode="lin" valueType="num">
                                          <p:cBhvr>
                                            <p:cTn id="101" dur="500" fill="hold"/>
                                            <p:tgtEl>
                                              <p:spTgt spid="49"/>
                                            </p:tgtEl>
                                            <p:attrNameLst>
                                              <p:attrName>ppt_y</p:attrName>
                                            </p:attrNameLst>
                                          </p:cBhvr>
                                          <p:tavLst>
                                            <p:tav tm="0">
                                              <p:val>
                                                <p:fltVal val="0.5"/>
                                              </p:val>
                                            </p:tav>
                                            <p:tav tm="100000">
                                              <p:val>
                                                <p:strVal val="#ppt_y"/>
                                              </p:val>
                                            </p:tav>
                                          </p:tavLst>
                                        </p:anim>
                                      </p:childTnLst>
                                    </p:cTn>
                                  </p:par>
                                  <p:par>
                                    <p:cTn id="102" presetID="23" presetClass="entr" presetSubtype="528" fill="hold" nodeType="withEffect">
                                      <p:stCondLst>
                                        <p:cond delay="100"/>
                                      </p:stCondLst>
                                      <p:childTnLst>
                                        <p:set>
                                          <p:cBhvr>
                                            <p:cTn id="103" dur="1" fill="hold">
                                              <p:stCondLst>
                                                <p:cond delay="0"/>
                                              </p:stCondLst>
                                            </p:cTn>
                                            <p:tgtEl>
                                              <p:spTgt spid="52"/>
                                            </p:tgtEl>
                                            <p:attrNameLst>
                                              <p:attrName>style.visibility</p:attrName>
                                            </p:attrNameLst>
                                          </p:cBhvr>
                                          <p:to>
                                            <p:strVal val="visible"/>
                                          </p:to>
                                        </p:set>
                                        <p:anim calcmode="lin" valueType="num">
                                          <p:cBhvr>
                                            <p:cTn id="104" dur="500" fill="hold"/>
                                            <p:tgtEl>
                                              <p:spTgt spid="52"/>
                                            </p:tgtEl>
                                            <p:attrNameLst>
                                              <p:attrName>ppt_w</p:attrName>
                                            </p:attrNameLst>
                                          </p:cBhvr>
                                          <p:tavLst>
                                            <p:tav tm="0">
                                              <p:val>
                                                <p:fltVal val="0"/>
                                              </p:val>
                                            </p:tav>
                                            <p:tav tm="100000">
                                              <p:val>
                                                <p:strVal val="#ppt_w"/>
                                              </p:val>
                                            </p:tav>
                                          </p:tavLst>
                                        </p:anim>
                                        <p:anim calcmode="lin" valueType="num">
                                          <p:cBhvr>
                                            <p:cTn id="105" dur="500" fill="hold"/>
                                            <p:tgtEl>
                                              <p:spTgt spid="52"/>
                                            </p:tgtEl>
                                            <p:attrNameLst>
                                              <p:attrName>ppt_h</p:attrName>
                                            </p:attrNameLst>
                                          </p:cBhvr>
                                          <p:tavLst>
                                            <p:tav tm="0">
                                              <p:val>
                                                <p:fltVal val="0"/>
                                              </p:val>
                                            </p:tav>
                                            <p:tav tm="100000">
                                              <p:val>
                                                <p:strVal val="#ppt_h"/>
                                              </p:val>
                                            </p:tav>
                                          </p:tavLst>
                                        </p:anim>
                                        <p:anim calcmode="lin" valueType="num">
                                          <p:cBhvr>
                                            <p:cTn id="106" dur="500" fill="hold"/>
                                            <p:tgtEl>
                                              <p:spTgt spid="52"/>
                                            </p:tgtEl>
                                            <p:attrNameLst>
                                              <p:attrName>ppt_x</p:attrName>
                                            </p:attrNameLst>
                                          </p:cBhvr>
                                          <p:tavLst>
                                            <p:tav tm="0">
                                              <p:val>
                                                <p:fltVal val="0.5"/>
                                              </p:val>
                                            </p:tav>
                                            <p:tav tm="100000">
                                              <p:val>
                                                <p:strVal val="#ppt_x"/>
                                              </p:val>
                                            </p:tav>
                                          </p:tavLst>
                                        </p:anim>
                                        <p:anim calcmode="lin" valueType="num">
                                          <p:cBhvr>
                                            <p:cTn id="107" dur="500" fill="hold"/>
                                            <p:tgtEl>
                                              <p:spTgt spid="52"/>
                                            </p:tgtEl>
                                            <p:attrNameLst>
                                              <p:attrName>ppt_y</p:attrName>
                                            </p:attrNameLst>
                                          </p:cBhvr>
                                          <p:tavLst>
                                            <p:tav tm="0">
                                              <p:val>
                                                <p:fltVal val="0.5"/>
                                              </p:val>
                                            </p:tav>
                                            <p:tav tm="100000">
                                              <p:val>
                                                <p:strVal val="#ppt_y"/>
                                              </p:val>
                                            </p:tav>
                                          </p:tavLst>
                                        </p:anim>
                                      </p:childTnLst>
                                    </p:cTn>
                                  </p:par>
                                  <p:par>
                                    <p:cTn id="108" presetID="23" presetClass="entr" presetSubtype="528" fill="hold" nodeType="withEffect">
                                      <p:stCondLst>
                                        <p:cond delay="600"/>
                                      </p:stCondLst>
                                      <p:childTnLst>
                                        <p:set>
                                          <p:cBhvr>
                                            <p:cTn id="109" dur="1" fill="hold">
                                              <p:stCondLst>
                                                <p:cond delay="0"/>
                                              </p:stCondLst>
                                            </p:cTn>
                                            <p:tgtEl>
                                              <p:spTgt spid="55"/>
                                            </p:tgtEl>
                                            <p:attrNameLst>
                                              <p:attrName>style.visibility</p:attrName>
                                            </p:attrNameLst>
                                          </p:cBhvr>
                                          <p:to>
                                            <p:strVal val="visible"/>
                                          </p:to>
                                        </p:set>
                                        <p:anim calcmode="lin" valueType="num">
                                          <p:cBhvr>
                                            <p:cTn id="110" dur="500" fill="hold"/>
                                            <p:tgtEl>
                                              <p:spTgt spid="55"/>
                                            </p:tgtEl>
                                            <p:attrNameLst>
                                              <p:attrName>ppt_w</p:attrName>
                                            </p:attrNameLst>
                                          </p:cBhvr>
                                          <p:tavLst>
                                            <p:tav tm="0">
                                              <p:val>
                                                <p:fltVal val="0"/>
                                              </p:val>
                                            </p:tav>
                                            <p:tav tm="100000">
                                              <p:val>
                                                <p:strVal val="#ppt_w"/>
                                              </p:val>
                                            </p:tav>
                                          </p:tavLst>
                                        </p:anim>
                                        <p:anim calcmode="lin" valueType="num">
                                          <p:cBhvr>
                                            <p:cTn id="111" dur="500" fill="hold"/>
                                            <p:tgtEl>
                                              <p:spTgt spid="55"/>
                                            </p:tgtEl>
                                            <p:attrNameLst>
                                              <p:attrName>ppt_h</p:attrName>
                                            </p:attrNameLst>
                                          </p:cBhvr>
                                          <p:tavLst>
                                            <p:tav tm="0">
                                              <p:val>
                                                <p:fltVal val="0"/>
                                              </p:val>
                                            </p:tav>
                                            <p:tav tm="100000">
                                              <p:val>
                                                <p:strVal val="#ppt_h"/>
                                              </p:val>
                                            </p:tav>
                                          </p:tavLst>
                                        </p:anim>
                                        <p:anim calcmode="lin" valueType="num">
                                          <p:cBhvr>
                                            <p:cTn id="112" dur="500" fill="hold"/>
                                            <p:tgtEl>
                                              <p:spTgt spid="55"/>
                                            </p:tgtEl>
                                            <p:attrNameLst>
                                              <p:attrName>ppt_x</p:attrName>
                                            </p:attrNameLst>
                                          </p:cBhvr>
                                          <p:tavLst>
                                            <p:tav tm="0">
                                              <p:val>
                                                <p:fltVal val="0.5"/>
                                              </p:val>
                                            </p:tav>
                                            <p:tav tm="100000">
                                              <p:val>
                                                <p:strVal val="#ppt_x"/>
                                              </p:val>
                                            </p:tav>
                                          </p:tavLst>
                                        </p:anim>
                                        <p:anim calcmode="lin" valueType="num">
                                          <p:cBhvr>
                                            <p:cTn id="113" dur="500" fill="hold"/>
                                            <p:tgtEl>
                                              <p:spTgt spid="55"/>
                                            </p:tgtEl>
                                            <p:attrNameLst>
                                              <p:attrName>ppt_y</p:attrName>
                                            </p:attrNameLst>
                                          </p:cBhvr>
                                          <p:tavLst>
                                            <p:tav tm="0">
                                              <p:val>
                                                <p:fltVal val="0.5"/>
                                              </p:val>
                                            </p:tav>
                                            <p:tav tm="100000">
                                              <p:val>
                                                <p:strVal val="#ppt_y"/>
                                              </p:val>
                                            </p:tav>
                                          </p:tavLst>
                                        </p:anim>
                                      </p:childTnLst>
                                    </p:cTn>
                                  </p:par>
                                  <p:par>
                                    <p:cTn id="114" presetID="23" presetClass="entr" presetSubtype="528" fill="hold" nodeType="withEffect">
                                      <p:stCondLst>
                                        <p:cond delay="300"/>
                                      </p:stCondLst>
                                      <p:childTnLst>
                                        <p:set>
                                          <p:cBhvr>
                                            <p:cTn id="115" dur="1" fill="hold">
                                              <p:stCondLst>
                                                <p:cond delay="0"/>
                                              </p:stCondLst>
                                            </p:cTn>
                                            <p:tgtEl>
                                              <p:spTgt spid="58"/>
                                            </p:tgtEl>
                                            <p:attrNameLst>
                                              <p:attrName>style.visibility</p:attrName>
                                            </p:attrNameLst>
                                          </p:cBhvr>
                                          <p:to>
                                            <p:strVal val="visible"/>
                                          </p:to>
                                        </p:set>
                                        <p:anim calcmode="lin" valueType="num">
                                          <p:cBhvr>
                                            <p:cTn id="116" dur="500" fill="hold"/>
                                            <p:tgtEl>
                                              <p:spTgt spid="58"/>
                                            </p:tgtEl>
                                            <p:attrNameLst>
                                              <p:attrName>ppt_w</p:attrName>
                                            </p:attrNameLst>
                                          </p:cBhvr>
                                          <p:tavLst>
                                            <p:tav tm="0">
                                              <p:val>
                                                <p:fltVal val="0"/>
                                              </p:val>
                                            </p:tav>
                                            <p:tav tm="100000">
                                              <p:val>
                                                <p:strVal val="#ppt_w"/>
                                              </p:val>
                                            </p:tav>
                                          </p:tavLst>
                                        </p:anim>
                                        <p:anim calcmode="lin" valueType="num">
                                          <p:cBhvr>
                                            <p:cTn id="117" dur="500" fill="hold"/>
                                            <p:tgtEl>
                                              <p:spTgt spid="58"/>
                                            </p:tgtEl>
                                            <p:attrNameLst>
                                              <p:attrName>ppt_h</p:attrName>
                                            </p:attrNameLst>
                                          </p:cBhvr>
                                          <p:tavLst>
                                            <p:tav tm="0">
                                              <p:val>
                                                <p:fltVal val="0"/>
                                              </p:val>
                                            </p:tav>
                                            <p:tav tm="100000">
                                              <p:val>
                                                <p:strVal val="#ppt_h"/>
                                              </p:val>
                                            </p:tav>
                                          </p:tavLst>
                                        </p:anim>
                                        <p:anim calcmode="lin" valueType="num">
                                          <p:cBhvr>
                                            <p:cTn id="118" dur="500" fill="hold"/>
                                            <p:tgtEl>
                                              <p:spTgt spid="58"/>
                                            </p:tgtEl>
                                            <p:attrNameLst>
                                              <p:attrName>ppt_x</p:attrName>
                                            </p:attrNameLst>
                                          </p:cBhvr>
                                          <p:tavLst>
                                            <p:tav tm="0">
                                              <p:val>
                                                <p:fltVal val="0.5"/>
                                              </p:val>
                                            </p:tav>
                                            <p:tav tm="100000">
                                              <p:val>
                                                <p:strVal val="#ppt_x"/>
                                              </p:val>
                                            </p:tav>
                                          </p:tavLst>
                                        </p:anim>
                                        <p:anim calcmode="lin" valueType="num">
                                          <p:cBhvr>
                                            <p:cTn id="119" dur="500" fill="hold"/>
                                            <p:tgtEl>
                                              <p:spTgt spid="58"/>
                                            </p:tgtEl>
                                            <p:attrNameLst>
                                              <p:attrName>ppt_y</p:attrName>
                                            </p:attrNameLst>
                                          </p:cBhvr>
                                          <p:tavLst>
                                            <p:tav tm="0">
                                              <p:val>
                                                <p:fltVal val="0.5"/>
                                              </p:val>
                                            </p:tav>
                                            <p:tav tm="100000">
                                              <p:val>
                                                <p:strVal val="#ppt_y"/>
                                              </p:val>
                                            </p:tav>
                                          </p:tavLst>
                                        </p:anim>
                                      </p:childTnLst>
                                    </p:cTn>
                                  </p:par>
                                  <p:par>
                                    <p:cTn id="120" presetID="23" presetClass="entr" presetSubtype="528" fill="hold" nodeType="withEffect">
                                      <p:stCondLst>
                                        <p:cond delay="300"/>
                                      </p:stCondLst>
                                      <p:childTnLst>
                                        <p:set>
                                          <p:cBhvr>
                                            <p:cTn id="121" dur="1" fill="hold">
                                              <p:stCondLst>
                                                <p:cond delay="0"/>
                                              </p:stCondLst>
                                            </p:cTn>
                                            <p:tgtEl>
                                              <p:spTgt spid="61"/>
                                            </p:tgtEl>
                                            <p:attrNameLst>
                                              <p:attrName>style.visibility</p:attrName>
                                            </p:attrNameLst>
                                          </p:cBhvr>
                                          <p:to>
                                            <p:strVal val="visible"/>
                                          </p:to>
                                        </p:set>
                                        <p:anim calcmode="lin" valueType="num">
                                          <p:cBhvr>
                                            <p:cTn id="122" dur="500" fill="hold"/>
                                            <p:tgtEl>
                                              <p:spTgt spid="61"/>
                                            </p:tgtEl>
                                            <p:attrNameLst>
                                              <p:attrName>ppt_w</p:attrName>
                                            </p:attrNameLst>
                                          </p:cBhvr>
                                          <p:tavLst>
                                            <p:tav tm="0">
                                              <p:val>
                                                <p:fltVal val="0"/>
                                              </p:val>
                                            </p:tav>
                                            <p:tav tm="100000">
                                              <p:val>
                                                <p:strVal val="#ppt_w"/>
                                              </p:val>
                                            </p:tav>
                                          </p:tavLst>
                                        </p:anim>
                                        <p:anim calcmode="lin" valueType="num">
                                          <p:cBhvr>
                                            <p:cTn id="123" dur="500" fill="hold"/>
                                            <p:tgtEl>
                                              <p:spTgt spid="61"/>
                                            </p:tgtEl>
                                            <p:attrNameLst>
                                              <p:attrName>ppt_h</p:attrName>
                                            </p:attrNameLst>
                                          </p:cBhvr>
                                          <p:tavLst>
                                            <p:tav tm="0">
                                              <p:val>
                                                <p:fltVal val="0"/>
                                              </p:val>
                                            </p:tav>
                                            <p:tav tm="100000">
                                              <p:val>
                                                <p:strVal val="#ppt_h"/>
                                              </p:val>
                                            </p:tav>
                                          </p:tavLst>
                                        </p:anim>
                                        <p:anim calcmode="lin" valueType="num">
                                          <p:cBhvr>
                                            <p:cTn id="124" dur="500" fill="hold"/>
                                            <p:tgtEl>
                                              <p:spTgt spid="61"/>
                                            </p:tgtEl>
                                            <p:attrNameLst>
                                              <p:attrName>ppt_x</p:attrName>
                                            </p:attrNameLst>
                                          </p:cBhvr>
                                          <p:tavLst>
                                            <p:tav tm="0">
                                              <p:val>
                                                <p:fltVal val="0.5"/>
                                              </p:val>
                                            </p:tav>
                                            <p:tav tm="100000">
                                              <p:val>
                                                <p:strVal val="#ppt_x"/>
                                              </p:val>
                                            </p:tav>
                                          </p:tavLst>
                                        </p:anim>
                                        <p:anim calcmode="lin" valueType="num">
                                          <p:cBhvr>
                                            <p:cTn id="125" dur="500" fill="hold"/>
                                            <p:tgtEl>
                                              <p:spTgt spid="61"/>
                                            </p:tgtEl>
                                            <p:attrNameLst>
                                              <p:attrName>ppt_y</p:attrName>
                                            </p:attrNameLst>
                                          </p:cBhvr>
                                          <p:tavLst>
                                            <p:tav tm="0">
                                              <p:val>
                                                <p:fltVal val="0.5"/>
                                              </p:val>
                                            </p:tav>
                                            <p:tav tm="100000">
                                              <p:val>
                                                <p:strVal val="#ppt_y"/>
                                              </p:val>
                                            </p:tav>
                                          </p:tavLst>
                                        </p:anim>
                                      </p:childTnLst>
                                    </p:cTn>
                                  </p:par>
                                  <p:par>
                                    <p:cTn id="126" presetID="23" presetClass="entr" presetSubtype="528" fill="hold" nodeType="withEffect">
                                      <p:stCondLst>
                                        <p:cond delay="600"/>
                                      </p:stCondLst>
                                      <p:childTnLst>
                                        <p:set>
                                          <p:cBhvr>
                                            <p:cTn id="127" dur="1" fill="hold">
                                              <p:stCondLst>
                                                <p:cond delay="0"/>
                                              </p:stCondLst>
                                            </p:cTn>
                                            <p:tgtEl>
                                              <p:spTgt spid="64"/>
                                            </p:tgtEl>
                                            <p:attrNameLst>
                                              <p:attrName>style.visibility</p:attrName>
                                            </p:attrNameLst>
                                          </p:cBhvr>
                                          <p:to>
                                            <p:strVal val="visible"/>
                                          </p:to>
                                        </p:set>
                                        <p:anim calcmode="lin" valueType="num">
                                          <p:cBhvr>
                                            <p:cTn id="128" dur="500" fill="hold"/>
                                            <p:tgtEl>
                                              <p:spTgt spid="64"/>
                                            </p:tgtEl>
                                            <p:attrNameLst>
                                              <p:attrName>ppt_w</p:attrName>
                                            </p:attrNameLst>
                                          </p:cBhvr>
                                          <p:tavLst>
                                            <p:tav tm="0">
                                              <p:val>
                                                <p:fltVal val="0"/>
                                              </p:val>
                                            </p:tav>
                                            <p:tav tm="100000">
                                              <p:val>
                                                <p:strVal val="#ppt_w"/>
                                              </p:val>
                                            </p:tav>
                                          </p:tavLst>
                                        </p:anim>
                                        <p:anim calcmode="lin" valueType="num">
                                          <p:cBhvr>
                                            <p:cTn id="129" dur="500" fill="hold"/>
                                            <p:tgtEl>
                                              <p:spTgt spid="64"/>
                                            </p:tgtEl>
                                            <p:attrNameLst>
                                              <p:attrName>ppt_h</p:attrName>
                                            </p:attrNameLst>
                                          </p:cBhvr>
                                          <p:tavLst>
                                            <p:tav tm="0">
                                              <p:val>
                                                <p:fltVal val="0"/>
                                              </p:val>
                                            </p:tav>
                                            <p:tav tm="100000">
                                              <p:val>
                                                <p:strVal val="#ppt_h"/>
                                              </p:val>
                                            </p:tav>
                                          </p:tavLst>
                                        </p:anim>
                                        <p:anim calcmode="lin" valueType="num">
                                          <p:cBhvr>
                                            <p:cTn id="130" dur="500" fill="hold"/>
                                            <p:tgtEl>
                                              <p:spTgt spid="64"/>
                                            </p:tgtEl>
                                            <p:attrNameLst>
                                              <p:attrName>ppt_x</p:attrName>
                                            </p:attrNameLst>
                                          </p:cBhvr>
                                          <p:tavLst>
                                            <p:tav tm="0">
                                              <p:val>
                                                <p:fltVal val="0.5"/>
                                              </p:val>
                                            </p:tav>
                                            <p:tav tm="100000">
                                              <p:val>
                                                <p:strVal val="#ppt_x"/>
                                              </p:val>
                                            </p:tav>
                                          </p:tavLst>
                                        </p:anim>
                                        <p:anim calcmode="lin" valueType="num">
                                          <p:cBhvr>
                                            <p:cTn id="131" dur="500" fill="hold"/>
                                            <p:tgtEl>
                                              <p:spTgt spid="64"/>
                                            </p:tgtEl>
                                            <p:attrNameLst>
                                              <p:attrName>ppt_y</p:attrName>
                                            </p:attrNameLst>
                                          </p:cBhvr>
                                          <p:tavLst>
                                            <p:tav tm="0">
                                              <p:val>
                                                <p:fltVal val="0.5"/>
                                              </p:val>
                                            </p:tav>
                                            <p:tav tm="100000">
                                              <p:val>
                                                <p:strVal val="#ppt_y"/>
                                              </p:val>
                                            </p:tav>
                                          </p:tavLst>
                                        </p:anim>
                                      </p:childTnLst>
                                    </p:cTn>
                                  </p:par>
                                  <p:par>
                                    <p:cTn id="132" presetID="23" presetClass="entr" presetSubtype="528" fill="hold" nodeType="withEffect">
                                      <p:stCondLst>
                                        <p:cond delay="600"/>
                                      </p:stCondLst>
                                      <p:childTnLst>
                                        <p:set>
                                          <p:cBhvr>
                                            <p:cTn id="133" dur="1" fill="hold">
                                              <p:stCondLst>
                                                <p:cond delay="0"/>
                                              </p:stCondLst>
                                            </p:cTn>
                                            <p:tgtEl>
                                              <p:spTgt spid="67"/>
                                            </p:tgtEl>
                                            <p:attrNameLst>
                                              <p:attrName>style.visibility</p:attrName>
                                            </p:attrNameLst>
                                          </p:cBhvr>
                                          <p:to>
                                            <p:strVal val="visible"/>
                                          </p:to>
                                        </p:set>
                                        <p:anim calcmode="lin" valueType="num">
                                          <p:cBhvr>
                                            <p:cTn id="134" dur="500" fill="hold"/>
                                            <p:tgtEl>
                                              <p:spTgt spid="67"/>
                                            </p:tgtEl>
                                            <p:attrNameLst>
                                              <p:attrName>ppt_w</p:attrName>
                                            </p:attrNameLst>
                                          </p:cBhvr>
                                          <p:tavLst>
                                            <p:tav tm="0">
                                              <p:val>
                                                <p:fltVal val="0"/>
                                              </p:val>
                                            </p:tav>
                                            <p:tav tm="100000">
                                              <p:val>
                                                <p:strVal val="#ppt_w"/>
                                              </p:val>
                                            </p:tav>
                                          </p:tavLst>
                                        </p:anim>
                                        <p:anim calcmode="lin" valueType="num">
                                          <p:cBhvr>
                                            <p:cTn id="135" dur="500" fill="hold"/>
                                            <p:tgtEl>
                                              <p:spTgt spid="67"/>
                                            </p:tgtEl>
                                            <p:attrNameLst>
                                              <p:attrName>ppt_h</p:attrName>
                                            </p:attrNameLst>
                                          </p:cBhvr>
                                          <p:tavLst>
                                            <p:tav tm="0">
                                              <p:val>
                                                <p:fltVal val="0"/>
                                              </p:val>
                                            </p:tav>
                                            <p:tav tm="100000">
                                              <p:val>
                                                <p:strVal val="#ppt_h"/>
                                              </p:val>
                                            </p:tav>
                                          </p:tavLst>
                                        </p:anim>
                                        <p:anim calcmode="lin" valueType="num">
                                          <p:cBhvr>
                                            <p:cTn id="136" dur="500" fill="hold"/>
                                            <p:tgtEl>
                                              <p:spTgt spid="67"/>
                                            </p:tgtEl>
                                            <p:attrNameLst>
                                              <p:attrName>ppt_x</p:attrName>
                                            </p:attrNameLst>
                                          </p:cBhvr>
                                          <p:tavLst>
                                            <p:tav tm="0">
                                              <p:val>
                                                <p:fltVal val="0.5"/>
                                              </p:val>
                                            </p:tav>
                                            <p:tav tm="100000">
                                              <p:val>
                                                <p:strVal val="#ppt_x"/>
                                              </p:val>
                                            </p:tav>
                                          </p:tavLst>
                                        </p:anim>
                                        <p:anim calcmode="lin" valueType="num">
                                          <p:cBhvr>
                                            <p:cTn id="137" dur="500" fill="hold"/>
                                            <p:tgtEl>
                                              <p:spTgt spid="67"/>
                                            </p:tgtEl>
                                            <p:attrNameLst>
                                              <p:attrName>ppt_y</p:attrName>
                                            </p:attrNameLst>
                                          </p:cBhvr>
                                          <p:tavLst>
                                            <p:tav tm="0">
                                              <p:val>
                                                <p:fltVal val="0.5"/>
                                              </p:val>
                                            </p:tav>
                                            <p:tav tm="100000">
                                              <p:val>
                                                <p:strVal val="#ppt_y"/>
                                              </p:val>
                                            </p:tav>
                                          </p:tavLst>
                                        </p:anim>
                                      </p:childTnLst>
                                    </p:cTn>
                                  </p:par>
                                  <p:par>
                                    <p:cTn id="138" presetID="23" presetClass="entr" presetSubtype="528" fill="hold" nodeType="withEffect">
                                      <p:stCondLst>
                                        <p:cond delay="300"/>
                                      </p:stCondLst>
                                      <p:childTnLst>
                                        <p:set>
                                          <p:cBhvr>
                                            <p:cTn id="139" dur="1" fill="hold">
                                              <p:stCondLst>
                                                <p:cond delay="0"/>
                                              </p:stCondLst>
                                            </p:cTn>
                                            <p:tgtEl>
                                              <p:spTgt spid="70"/>
                                            </p:tgtEl>
                                            <p:attrNameLst>
                                              <p:attrName>style.visibility</p:attrName>
                                            </p:attrNameLst>
                                          </p:cBhvr>
                                          <p:to>
                                            <p:strVal val="visible"/>
                                          </p:to>
                                        </p:set>
                                        <p:anim calcmode="lin" valueType="num">
                                          <p:cBhvr>
                                            <p:cTn id="140" dur="500" fill="hold"/>
                                            <p:tgtEl>
                                              <p:spTgt spid="70"/>
                                            </p:tgtEl>
                                            <p:attrNameLst>
                                              <p:attrName>ppt_w</p:attrName>
                                            </p:attrNameLst>
                                          </p:cBhvr>
                                          <p:tavLst>
                                            <p:tav tm="0">
                                              <p:val>
                                                <p:fltVal val="0"/>
                                              </p:val>
                                            </p:tav>
                                            <p:tav tm="100000">
                                              <p:val>
                                                <p:strVal val="#ppt_w"/>
                                              </p:val>
                                            </p:tav>
                                          </p:tavLst>
                                        </p:anim>
                                        <p:anim calcmode="lin" valueType="num">
                                          <p:cBhvr>
                                            <p:cTn id="141" dur="500" fill="hold"/>
                                            <p:tgtEl>
                                              <p:spTgt spid="70"/>
                                            </p:tgtEl>
                                            <p:attrNameLst>
                                              <p:attrName>ppt_h</p:attrName>
                                            </p:attrNameLst>
                                          </p:cBhvr>
                                          <p:tavLst>
                                            <p:tav tm="0">
                                              <p:val>
                                                <p:fltVal val="0"/>
                                              </p:val>
                                            </p:tav>
                                            <p:tav tm="100000">
                                              <p:val>
                                                <p:strVal val="#ppt_h"/>
                                              </p:val>
                                            </p:tav>
                                          </p:tavLst>
                                        </p:anim>
                                        <p:anim calcmode="lin" valueType="num">
                                          <p:cBhvr>
                                            <p:cTn id="142" dur="500" fill="hold"/>
                                            <p:tgtEl>
                                              <p:spTgt spid="70"/>
                                            </p:tgtEl>
                                            <p:attrNameLst>
                                              <p:attrName>ppt_x</p:attrName>
                                            </p:attrNameLst>
                                          </p:cBhvr>
                                          <p:tavLst>
                                            <p:tav tm="0">
                                              <p:val>
                                                <p:fltVal val="0.5"/>
                                              </p:val>
                                            </p:tav>
                                            <p:tav tm="100000">
                                              <p:val>
                                                <p:strVal val="#ppt_x"/>
                                              </p:val>
                                            </p:tav>
                                          </p:tavLst>
                                        </p:anim>
                                        <p:anim calcmode="lin" valueType="num">
                                          <p:cBhvr>
                                            <p:cTn id="143" dur="500" fill="hold"/>
                                            <p:tgtEl>
                                              <p:spTgt spid="70"/>
                                            </p:tgtEl>
                                            <p:attrNameLst>
                                              <p:attrName>ppt_y</p:attrName>
                                            </p:attrNameLst>
                                          </p:cBhvr>
                                          <p:tavLst>
                                            <p:tav tm="0">
                                              <p:val>
                                                <p:fltVal val="0.5"/>
                                              </p:val>
                                            </p:tav>
                                            <p:tav tm="100000">
                                              <p:val>
                                                <p:strVal val="#ppt_y"/>
                                              </p:val>
                                            </p:tav>
                                          </p:tavLst>
                                        </p:anim>
                                      </p:childTnLst>
                                    </p:cTn>
                                  </p:par>
                                  <p:par>
                                    <p:cTn id="144" presetID="23" presetClass="entr" presetSubtype="528" fill="hold" nodeType="withEffect">
                                      <p:stCondLst>
                                        <p:cond delay="600"/>
                                      </p:stCondLst>
                                      <p:childTnLst>
                                        <p:set>
                                          <p:cBhvr>
                                            <p:cTn id="145" dur="1" fill="hold">
                                              <p:stCondLst>
                                                <p:cond delay="0"/>
                                              </p:stCondLst>
                                            </p:cTn>
                                            <p:tgtEl>
                                              <p:spTgt spid="73"/>
                                            </p:tgtEl>
                                            <p:attrNameLst>
                                              <p:attrName>style.visibility</p:attrName>
                                            </p:attrNameLst>
                                          </p:cBhvr>
                                          <p:to>
                                            <p:strVal val="visible"/>
                                          </p:to>
                                        </p:set>
                                        <p:anim calcmode="lin" valueType="num">
                                          <p:cBhvr>
                                            <p:cTn id="146" dur="500" fill="hold"/>
                                            <p:tgtEl>
                                              <p:spTgt spid="73"/>
                                            </p:tgtEl>
                                            <p:attrNameLst>
                                              <p:attrName>ppt_w</p:attrName>
                                            </p:attrNameLst>
                                          </p:cBhvr>
                                          <p:tavLst>
                                            <p:tav tm="0">
                                              <p:val>
                                                <p:fltVal val="0"/>
                                              </p:val>
                                            </p:tav>
                                            <p:tav tm="100000">
                                              <p:val>
                                                <p:strVal val="#ppt_w"/>
                                              </p:val>
                                            </p:tav>
                                          </p:tavLst>
                                        </p:anim>
                                        <p:anim calcmode="lin" valueType="num">
                                          <p:cBhvr>
                                            <p:cTn id="147" dur="500" fill="hold"/>
                                            <p:tgtEl>
                                              <p:spTgt spid="73"/>
                                            </p:tgtEl>
                                            <p:attrNameLst>
                                              <p:attrName>ppt_h</p:attrName>
                                            </p:attrNameLst>
                                          </p:cBhvr>
                                          <p:tavLst>
                                            <p:tav tm="0">
                                              <p:val>
                                                <p:fltVal val="0"/>
                                              </p:val>
                                            </p:tav>
                                            <p:tav tm="100000">
                                              <p:val>
                                                <p:strVal val="#ppt_h"/>
                                              </p:val>
                                            </p:tav>
                                          </p:tavLst>
                                        </p:anim>
                                        <p:anim calcmode="lin" valueType="num">
                                          <p:cBhvr>
                                            <p:cTn id="148" dur="500" fill="hold"/>
                                            <p:tgtEl>
                                              <p:spTgt spid="73"/>
                                            </p:tgtEl>
                                            <p:attrNameLst>
                                              <p:attrName>ppt_x</p:attrName>
                                            </p:attrNameLst>
                                          </p:cBhvr>
                                          <p:tavLst>
                                            <p:tav tm="0">
                                              <p:val>
                                                <p:fltVal val="0.5"/>
                                              </p:val>
                                            </p:tav>
                                            <p:tav tm="100000">
                                              <p:val>
                                                <p:strVal val="#ppt_x"/>
                                              </p:val>
                                            </p:tav>
                                          </p:tavLst>
                                        </p:anim>
                                        <p:anim calcmode="lin" valueType="num">
                                          <p:cBhvr>
                                            <p:cTn id="149" dur="500" fill="hold"/>
                                            <p:tgtEl>
                                              <p:spTgt spid="73"/>
                                            </p:tgtEl>
                                            <p:attrNameLst>
                                              <p:attrName>ppt_y</p:attrName>
                                            </p:attrNameLst>
                                          </p:cBhvr>
                                          <p:tavLst>
                                            <p:tav tm="0">
                                              <p:val>
                                                <p:fltVal val="0.5"/>
                                              </p:val>
                                            </p:tav>
                                            <p:tav tm="100000">
                                              <p:val>
                                                <p:strVal val="#ppt_y"/>
                                              </p:val>
                                            </p:tav>
                                          </p:tavLst>
                                        </p:anim>
                                      </p:childTnLst>
                                    </p:cTn>
                                  </p:par>
                                  <p:par>
                                    <p:cTn id="150" presetID="23" presetClass="entr" presetSubtype="528" fill="hold" nodeType="withEffect">
                                      <p:stCondLst>
                                        <p:cond delay="600"/>
                                      </p:stCondLst>
                                      <p:childTnLst>
                                        <p:set>
                                          <p:cBhvr>
                                            <p:cTn id="151" dur="1" fill="hold">
                                              <p:stCondLst>
                                                <p:cond delay="0"/>
                                              </p:stCondLst>
                                            </p:cTn>
                                            <p:tgtEl>
                                              <p:spTgt spid="76"/>
                                            </p:tgtEl>
                                            <p:attrNameLst>
                                              <p:attrName>style.visibility</p:attrName>
                                            </p:attrNameLst>
                                          </p:cBhvr>
                                          <p:to>
                                            <p:strVal val="visible"/>
                                          </p:to>
                                        </p:set>
                                        <p:anim calcmode="lin" valueType="num">
                                          <p:cBhvr>
                                            <p:cTn id="152" dur="500" fill="hold"/>
                                            <p:tgtEl>
                                              <p:spTgt spid="76"/>
                                            </p:tgtEl>
                                            <p:attrNameLst>
                                              <p:attrName>ppt_w</p:attrName>
                                            </p:attrNameLst>
                                          </p:cBhvr>
                                          <p:tavLst>
                                            <p:tav tm="0">
                                              <p:val>
                                                <p:fltVal val="0"/>
                                              </p:val>
                                            </p:tav>
                                            <p:tav tm="100000">
                                              <p:val>
                                                <p:strVal val="#ppt_w"/>
                                              </p:val>
                                            </p:tav>
                                          </p:tavLst>
                                        </p:anim>
                                        <p:anim calcmode="lin" valueType="num">
                                          <p:cBhvr>
                                            <p:cTn id="153" dur="500" fill="hold"/>
                                            <p:tgtEl>
                                              <p:spTgt spid="76"/>
                                            </p:tgtEl>
                                            <p:attrNameLst>
                                              <p:attrName>ppt_h</p:attrName>
                                            </p:attrNameLst>
                                          </p:cBhvr>
                                          <p:tavLst>
                                            <p:tav tm="0">
                                              <p:val>
                                                <p:fltVal val="0"/>
                                              </p:val>
                                            </p:tav>
                                            <p:tav tm="100000">
                                              <p:val>
                                                <p:strVal val="#ppt_h"/>
                                              </p:val>
                                            </p:tav>
                                          </p:tavLst>
                                        </p:anim>
                                        <p:anim calcmode="lin" valueType="num">
                                          <p:cBhvr>
                                            <p:cTn id="154" dur="500" fill="hold"/>
                                            <p:tgtEl>
                                              <p:spTgt spid="76"/>
                                            </p:tgtEl>
                                            <p:attrNameLst>
                                              <p:attrName>ppt_x</p:attrName>
                                            </p:attrNameLst>
                                          </p:cBhvr>
                                          <p:tavLst>
                                            <p:tav tm="0">
                                              <p:val>
                                                <p:fltVal val="0.5"/>
                                              </p:val>
                                            </p:tav>
                                            <p:tav tm="100000">
                                              <p:val>
                                                <p:strVal val="#ppt_x"/>
                                              </p:val>
                                            </p:tav>
                                          </p:tavLst>
                                        </p:anim>
                                        <p:anim calcmode="lin" valueType="num">
                                          <p:cBhvr>
                                            <p:cTn id="155" dur="500" fill="hold"/>
                                            <p:tgtEl>
                                              <p:spTgt spid="76"/>
                                            </p:tgtEl>
                                            <p:attrNameLst>
                                              <p:attrName>ppt_y</p:attrName>
                                            </p:attrNameLst>
                                          </p:cBhvr>
                                          <p:tavLst>
                                            <p:tav tm="0">
                                              <p:val>
                                                <p:fltVal val="0.5"/>
                                              </p:val>
                                            </p:tav>
                                            <p:tav tm="100000">
                                              <p:val>
                                                <p:strVal val="#ppt_y"/>
                                              </p:val>
                                            </p:tav>
                                          </p:tavLst>
                                        </p:anim>
                                      </p:childTnLst>
                                    </p:cTn>
                                  </p:par>
                                  <p:par>
                                    <p:cTn id="156" presetID="26" presetClass="emph" presetSubtype="0" repeatCount="3000" fill="hold" nodeType="withEffect">
                                      <p:stCondLst>
                                        <p:cond delay="600"/>
                                      </p:stCondLst>
                                      <p:childTnLst>
                                        <p:animEffect transition="out" filter="fade">
                                          <p:cBhvr>
                                            <p:cTn id="157" dur="500" tmFilter="0, 0; .2, .5; .8, .5; 1, 0"/>
                                            <p:tgtEl>
                                              <p:spTgt spid="40"/>
                                            </p:tgtEl>
                                          </p:cBhvr>
                                        </p:animEffect>
                                        <p:animScale>
                                          <p:cBhvr>
                                            <p:cTn id="158" dur="250" autoRev="1" fill="hold"/>
                                            <p:tgtEl>
                                              <p:spTgt spid="40"/>
                                            </p:tgtEl>
                                          </p:cBhvr>
                                          <p:by x="105000" y="105000"/>
                                        </p:animScale>
                                      </p:childTnLst>
                                    </p:cTn>
                                  </p:par>
                                  <p:par>
                                    <p:cTn id="159" presetID="26" presetClass="emph" presetSubtype="0" repeatCount="3000" fill="hold" nodeType="withEffect">
                                      <p:stCondLst>
                                        <p:cond delay="710"/>
                                      </p:stCondLst>
                                      <p:childTnLst>
                                        <p:animEffect transition="out" filter="fade">
                                          <p:cBhvr>
                                            <p:cTn id="160" dur="500" tmFilter="0, 0; .2, .5; .8, .5; 1, 0"/>
                                            <p:tgtEl>
                                              <p:spTgt spid="61"/>
                                            </p:tgtEl>
                                          </p:cBhvr>
                                        </p:animEffect>
                                        <p:animScale>
                                          <p:cBhvr>
                                            <p:cTn id="161" dur="250" autoRev="1" fill="hold"/>
                                            <p:tgtEl>
                                              <p:spTgt spid="61"/>
                                            </p:tgtEl>
                                          </p:cBhvr>
                                          <p:by x="105000" y="105000"/>
                                        </p:animScale>
                                      </p:childTnLst>
                                    </p:cTn>
                                  </p:par>
                                  <p:par>
                                    <p:cTn id="162" presetID="26" presetClass="emph" presetSubtype="0" repeatCount="3000" fill="hold" nodeType="withEffect">
                                      <p:stCondLst>
                                        <p:cond delay="410"/>
                                      </p:stCondLst>
                                      <p:childTnLst>
                                        <p:animEffect transition="out" filter="fade">
                                          <p:cBhvr>
                                            <p:cTn id="163" dur="500" tmFilter="0, 0; .2, .5; .8, .5; 1, 0"/>
                                            <p:tgtEl>
                                              <p:spTgt spid="67"/>
                                            </p:tgtEl>
                                          </p:cBhvr>
                                        </p:animEffect>
                                        <p:animScale>
                                          <p:cBhvr>
                                            <p:cTn id="164" dur="250" autoRev="1" fill="hold"/>
                                            <p:tgtEl>
                                              <p:spTgt spid="67"/>
                                            </p:tgtEl>
                                          </p:cBhvr>
                                          <p:by x="105000" y="105000"/>
                                        </p:animScale>
                                      </p:childTnLst>
                                    </p:cTn>
                                  </p:par>
                                  <p:par>
                                    <p:cTn id="165" presetID="26" presetClass="emph" presetSubtype="0" repeatCount="3000" fill="hold" nodeType="withEffect">
                                      <p:stCondLst>
                                        <p:cond delay="810"/>
                                      </p:stCondLst>
                                      <p:childTnLst>
                                        <p:animEffect transition="out" filter="fade">
                                          <p:cBhvr>
                                            <p:cTn id="166" dur="500" tmFilter="0, 0; .2, .5; .8, .5; 1, 0"/>
                                            <p:tgtEl>
                                              <p:spTgt spid="70"/>
                                            </p:tgtEl>
                                          </p:cBhvr>
                                        </p:animEffect>
                                        <p:animScale>
                                          <p:cBhvr>
                                            <p:cTn id="167" dur="250" autoRev="1" fill="hold"/>
                                            <p:tgtEl>
                                              <p:spTgt spid="70"/>
                                            </p:tgtEl>
                                          </p:cBhvr>
                                          <p:by x="105000" y="105000"/>
                                        </p:animScale>
                                      </p:childTnLst>
                                    </p:cTn>
                                  </p:par>
                                </p:childTnLst>
                              </p:cTn>
                            </p:par>
                            <p:par>
                              <p:cTn id="168" fill="hold">
                                <p:stCondLst>
                                  <p:cond delay="7210"/>
                                </p:stCondLst>
                                <p:childTnLst>
                                  <p:par>
                                    <p:cTn id="169" presetID="10" presetClass="entr" presetSubtype="0" fill="hold" grpId="0" nodeType="afterEffect">
                                      <p:stCondLst>
                                        <p:cond delay="0"/>
                                      </p:stCondLst>
                                      <p:childTnLst>
                                        <p:set>
                                          <p:cBhvr>
                                            <p:cTn id="170" dur="1" fill="hold">
                                              <p:stCondLst>
                                                <p:cond delay="0"/>
                                              </p:stCondLst>
                                            </p:cTn>
                                            <p:tgtEl>
                                              <p:spTgt spid="88"/>
                                            </p:tgtEl>
                                            <p:attrNameLst>
                                              <p:attrName>style.visibility</p:attrName>
                                            </p:attrNameLst>
                                          </p:cBhvr>
                                          <p:to>
                                            <p:strVal val="visible"/>
                                          </p:to>
                                        </p:set>
                                        <p:animEffect transition="in" filter="fade">
                                          <p:cBhvr>
                                            <p:cTn id="171" dur="500"/>
                                            <p:tgtEl>
                                              <p:spTgt spid="88"/>
                                            </p:tgtEl>
                                          </p:cBhvr>
                                        </p:animEffect>
                                      </p:childTnLst>
                                    </p:cTn>
                                  </p:par>
                                  <p:par>
                                    <p:cTn id="172" presetID="53" presetClass="entr" presetSubtype="16" fill="hold" nodeType="withEffect">
                                      <p:stCondLst>
                                        <p:cond delay="0"/>
                                      </p:stCondLst>
                                      <p:childTnLst>
                                        <p:set>
                                          <p:cBhvr>
                                            <p:cTn id="173" dur="1" fill="hold">
                                              <p:stCondLst>
                                                <p:cond delay="0"/>
                                              </p:stCondLst>
                                            </p:cTn>
                                            <p:tgtEl>
                                              <p:spTgt spid="94"/>
                                            </p:tgtEl>
                                            <p:attrNameLst>
                                              <p:attrName>style.visibility</p:attrName>
                                            </p:attrNameLst>
                                          </p:cBhvr>
                                          <p:to>
                                            <p:strVal val="visible"/>
                                          </p:to>
                                        </p:set>
                                        <p:anim calcmode="lin" valueType="num">
                                          <p:cBhvr>
                                            <p:cTn id="174" dur="500" fill="hold"/>
                                            <p:tgtEl>
                                              <p:spTgt spid="94"/>
                                            </p:tgtEl>
                                            <p:attrNameLst>
                                              <p:attrName>ppt_w</p:attrName>
                                            </p:attrNameLst>
                                          </p:cBhvr>
                                          <p:tavLst>
                                            <p:tav tm="0">
                                              <p:val>
                                                <p:fltVal val="0"/>
                                              </p:val>
                                            </p:tav>
                                            <p:tav tm="100000">
                                              <p:val>
                                                <p:strVal val="#ppt_w"/>
                                              </p:val>
                                            </p:tav>
                                          </p:tavLst>
                                        </p:anim>
                                        <p:anim calcmode="lin" valueType="num">
                                          <p:cBhvr>
                                            <p:cTn id="175" dur="500" fill="hold"/>
                                            <p:tgtEl>
                                              <p:spTgt spid="94"/>
                                            </p:tgtEl>
                                            <p:attrNameLst>
                                              <p:attrName>ppt_h</p:attrName>
                                            </p:attrNameLst>
                                          </p:cBhvr>
                                          <p:tavLst>
                                            <p:tav tm="0">
                                              <p:val>
                                                <p:fltVal val="0"/>
                                              </p:val>
                                            </p:tav>
                                            <p:tav tm="100000">
                                              <p:val>
                                                <p:strVal val="#ppt_h"/>
                                              </p:val>
                                            </p:tav>
                                          </p:tavLst>
                                        </p:anim>
                                        <p:animEffect transition="in" filter="fade">
                                          <p:cBhvr>
                                            <p:cTn id="176" dur="500"/>
                                            <p:tgtEl>
                                              <p:spTgt spid="94"/>
                                            </p:tgtEl>
                                          </p:cBhvr>
                                        </p:animEffect>
                                      </p:childTnLst>
                                    </p:cTn>
                                  </p:par>
                                  <p:par>
                                    <p:cTn id="177" presetID="53" presetClass="entr" presetSubtype="16" fill="hold" nodeType="withEffect">
                                      <p:stCondLst>
                                        <p:cond delay="300"/>
                                      </p:stCondLst>
                                      <p:childTnLst>
                                        <p:set>
                                          <p:cBhvr>
                                            <p:cTn id="178" dur="1" fill="hold">
                                              <p:stCondLst>
                                                <p:cond delay="0"/>
                                              </p:stCondLst>
                                            </p:cTn>
                                            <p:tgtEl>
                                              <p:spTgt spid="100"/>
                                            </p:tgtEl>
                                            <p:attrNameLst>
                                              <p:attrName>style.visibility</p:attrName>
                                            </p:attrNameLst>
                                          </p:cBhvr>
                                          <p:to>
                                            <p:strVal val="visible"/>
                                          </p:to>
                                        </p:set>
                                        <p:anim calcmode="lin" valueType="num">
                                          <p:cBhvr>
                                            <p:cTn id="179" dur="500" fill="hold"/>
                                            <p:tgtEl>
                                              <p:spTgt spid="100"/>
                                            </p:tgtEl>
                                            <p:attrNameLst>
                                              <p:attrName>ppt_w</p:attrName>
                                            </p:attrNameLst>
                                          </p:cBhvr>
                                          <p:tavLst>
                                            <p:tav tm="0">
                                              <p:val>
                                                <p:fltVal val="0"/>
                                              </p:val>
                                            </p:tav>
                                            <p:tav tm="100000">
                                              <p:val>
                                                <p:strVal val="#ppt_w"/>
                                              </p:val>
                                            </p:tav>
                                          </p:tavLst>
                                        </p:anim>
                                        <p:anim calcmode="lin" valueType="num">
                                          <p:cBhvr>
                                            <p:cTn id="180" dur="500" fill="hold"/>
                                            <p:tgtEl>
                                              <p:spTgt spid="100"/>
                                            </p:tgtEl>
                                            <p:attrNameLst>
                                              <p:attrName>ppt_h</p:attrName>
                                            </p:attrNameLst>
                                          </p:cBhvr>
                                          <p:tavLst>
                                            <p:tav tm="0">
                                              <p:val>
                                                <p:fltVal val="0"/>
                                              </p:val>
                                            </p:tav>
                                            <p:tav tm="100000">
                                              <p:val>
                                                <p:strVal val="#ppt_h"/>
                                              </p:val>
                                            </p:tav>
                                          </p:tavLst>
                                        </p:anim>
                                        <p:animEffect transition="in" filter="fade">
                                          <p:cBhvr>
                                            <p:cTn id="181" dur="500"/>
                                            <p:tgtEl>
                                              <p:spTgt spid="100"/>
                                            </p:tgtEl>
                                          </p:cBhvr>
                                        </p:animEffect>
                                      </p:childTnLst>
                                    </p:cTn>
                                  </p:par>
                                  <p:par>
                                    <p:cTn id="182" presetID="53" presetClass="entr" presetSubtype="16" fill="hold" nodeType="withEffect">
                                      <p:stCondLst>
                                        <p:cond delay="900"/>
                                      </p:stCondLst>
                                      <p:childTnLst>
                                        <p:set>
                                          <p:cBhvr>
                                            <p:cTn id="183" dur="1" fill="hold">
                                              <p:stCondLst>
                                                <p:cond delay="0"/>
                                              </p:stCondLst>
                                            </p:cTn>
                                            <p:tgtEl>
                                              <p:spTgt spid="103"/>
                                            </p:tgtEl>
                                            <p:attrNameLst>
                                              <p:attrName>style.visibility</p:attrName>
                                            </p:attrNameLst>
                                          </p:cBhvr>
                                          <p:to>
                                            <p:strVal val="visible"/>
                                          </p:to>
                                        </p:set>
                                        <p:anim calcmode="lin" valueType="num">
                                          <p:cBhvr>
                                            <p:cTn id="184" dur="500" fill="hold"/>
                                            <p:tgtEl>
                                              <p:spTgt spid="103"/>
                                            </p:tgtEl>
                                            <p:attrNameLst>
                                              <p:attrName>ppt_w</p:attrName>
                                            </p:attrNameLst>
                                          </p:cBhvr>
                                          <p:tavLst>
                                            <p:tav tm="0">
                                              <p:val>
                                                <p:fltVal val="0"/>
                                              </p:val>
                                            </p:tav>
                                            <p:tav tm="100000">
                                              <p:val>
                                                <p:strVal val="#ppt_w"/>
                                              </p:val>
                                            </p:tav>
                                          </p:tavLst>
                                        </p:anim>
                                        <p:anim calcmode="lin" valueType="num">
                                          <p:cBhvr>
                                            <p:cTn id="185" dur="500" fill="hold"/>
                                            <p:tgtEl>
                                              <p:spTgt spid="103"/>
                                            </p:tgtEl>
                                            <p:attrNameLst>
                                              <p:attrName>ppt_h</p:attrName>
                                            </p:attrNameLst>
                                          </p:cBhvr>
                                          <p:tavLst>
                                            <p:tav tm="0">
                                              <p:val>
                                                <p:fltVal val="0"/>
                                              </p:val>
                                            </p:tav>
                                            <p:tav tm="100000">
                                              <p:val>
                                                <p:strVal val="#ppt_h"/>
                                              </p:val>
                                            </p:tav>
                                          </p:tavLst>
                                        </p:anim>
                                        <p:animEffect transition="in" filter="fade">
                                          <p:cBhvr>
                                            <p:cTn id="186" dur="500"/>
                                            <p:tgtEl>
                                              <p:spTgt spid="103"/>
                                            </p:tgtEl>
                                          </p:cBhvr>
                                        </p:animEffect>
                                      </p:childTnLst>
                                    </p:cTn>
                                  </p:par>
                                  <p:par>
                                    <p:cTn id="187" presetID="53" presetClass="entr" presetSubtype="16" fill="hold" nodeType="withEffect">
                                      <p:stCondLst>
                                        <p:cond delay="1400"/>
                                      </p:stCondLst>
                                      <p:childTnLst>
                                        <p:set>
                                          <p:cBhvr>
                                            <p:cTn id="188" dur="1" fill="hold">
                                              <p:stCondLst>
                                                <p:cond delay="0"/>
                                              </p:stCondLst>
                                            </p:cTn>
                                            <p:tgtEl>
                                              <p:spTgt spid="106"/>
                                            </p:tgtEl>
                                            <p:attrNameLst>
                                              <p:attrName>style.visibility</p:attrName>
                                            </p:attrNameLst>
                                          </p:cBhvr>
                                          <p:to>
                                            <p:strVal val="visible"/>
                                          </p:to>
                                        </p:set>
                                        <p:anim calcmode="lin" valueType="num">
                                          <p:cBhvr>
                                            <p:cTn id="189" dur="500" fill="hold"/>
                                            <p:tgtEl>
                                              <p:spTgt spid="106"/>
                                            </p:tgtEl>
                                            <p:attrNameLst>
                                              <p:attrName>ppt_w</p:attrName>
                                            </p:attrNameLst>
                                          </p:cBhvr>
                                          <p:tavLst>
                                            <p:tav tm="0">
                                              <p:val>
                                                <p:fltVal val="0"/>
                                              </p:val>
                                            </p:tav>
                                            <p:tav tm="100000">
                                              <p:val>
                                                <p:strVal val="#ppt_w"/>
                                              </p:val>
                                            </p:tav>
                                          </p:tavLst>
                                        </p:anim>
                                        <p:anim calcmode="lin" valueType="num">
                                          <p:cBhvr>
                                            <p:cTn id="190" dur="500" fill="hold"/>
                                            <p:tgtEl>
                                              <p:spTgt spid="106"/>
                                            </p:tgtEl>
                                            <p:attrNameLst>
                                              <p:attrName>ppt_h</p:attrName>
                                            </p:attrNameLst>
                                          </p:cBhvr>
                                          <p:tavLst>
                                            <p:tav tm="0">
                                              <p:val>
                                                <p:fltVal val="0"/>
                                              </p:val>
                                            </p:tav>
                                            <p:tav tm="100000">
                                              <p:val>
                                                <p:strVal val="#ppt_h"/>
                                              </p:val>
                                            </p:tav>
                                          </p:tavLst>
                                        </p:anim>
                                        <p:animEffect transition="in" filter="fade">
                                          <p:cBhvr>
                                            <p:cTn id="191" dur="500"/>
                                            <p:tgtEl>
                                              <p:spTgt spid="106"/>
                                            </p:tgtEl>
                                          </p:cBhvr>
                                        </p:animEffect>
                                      </p:childTnLst>
                                    </p:cTn>
                                  </p:par>
                                  <p:par>
                                    <p:cTn id="192" presetID="47" presetClass="entr" presetSubtype="0" fill="hold" grpId="0" nodeType="withEffect">
                                      <p:stCondLst>
                                        <p:cond delay="0"/>
                                      </p:stCondLst>
                                      <p:childTnLst>
                                        <p:set>
                                          <p:cBhvr>
                                            <p:cTn id="193" dur="1" fill="hold">
                                              <p:stCondLst>
                                                <p:cond delay="0"/>
                                              </p:stCondLst>
                                            </p:cTn>
                                            <p:tgtEl>
                                              <p:spTgt spid="89"/>
                                            </p:tgtEl>
                                            <p:attrNameLst>
                                              <p:attrName>style.visibility</p:attrName>
                                            </p:attrNameLst>
                                          </p:cBhvr>
                                          <p:to>
                                            <p:strVal val="visible"/>
                                          </p:to>
                                        </p:set>
                                        <p:animEffect transition="in" filter="fade">
                                          <p:cBhvr>
                                            <p:cTn id="194" dur="1000"/>
                                            <p:tgtEl>
                                              <p:spTgt spid="89"/>
                                            </p:tgtEl>
                                          </p:cBhvr>
                                        </p:animEffect>
                                        <p:anim calcmode="lin" valueType="num">
                                          <p:cBhvr>
                                            <p:cTn id="195" dur="1000" fill="hold"/>
                                            <p:tgtEl>
                                              <p:spTgt spid="89"/>
                                            </p:tgtEl>
                                            <p:attrNameLst>
                                              <p:attrName>ppt_x</p:attrName>
                                            </p:attrNameLst>
                                          </p:cBhvr>
                                          <p:tavLst>
                                            <p:tav tm="0">
                                              <p:val>
                                                <p:strVal val="#ppt_x"/>
                                              </p:val>
                                            </p:tav>
                                            <p:tav tm="100000">
                                              <p:val>
                                                <p:strVal val="#ppt_x"/>
                                              </p:val>
                                            </p:tav>
                                          </p:tavLst>
                                        </p:anim>
                                        <p:anim calcmode="lin" valueType="num">
                                          <p:cBhvr>
                                            <p:cTn id="196" dur="1000" fill="hold"/>
                                            <p:tgtEl>
                                              <p:spTgt spid="89"/>
                                            </p:tgtEl>
                                            <p:attrNameLst>
                                              <p:attrName>ppt_y</p:attrName>
                                            </p:attrNameLst>
                                          </p:cBhvr>
                                          <p:tavLst>
                                            <p:tav tm="0">
                                              <p:val>
                                                <p:strVal val="#ppt_y-.1"/>
                                              </p:val>
                                            </p:tav>
                                            <p:tav tm="100000">
                                              <p:val>
                                                <p:strVal val="#ppt_y"/>
                                              </p:val>
                                            </p:tav>
                                          </p:tavLst>
                                        </p:anim>
                                      </p:childTnLst>
                                    </p:cTn>
                                  </p:par>
                                  <p:par>
                                    <p:cTn id="197" presetID="47" presetClass="entr" presetSubtype="0" fill="hold" grpId="0" nodeType="withEffect">
                                      <p:stCondLst>
                                        <p:cond delay="800"/>
                                      </p:stCondLst>
                                      <p:childTnLst>
                                        <p:set>
                                          <p:cBhvr>
                                            <p:cTn id="198" dur="1" fill="hold">
                                              <p:stCondLst>
                                                <p:cond delay="0"/>
                                              </p:stCondLst>
                                            </p:cTn>
                                            <p:tgtEl>
                                              <p:spTgt spid="90"/>
                                            </p:tgtEl>
                                            <p:attrNameLst>
                                              <p:attrName>style.visibility</p:attrName>
                                            </p:attrNameLst>
                                          </p:cBhvr>
                                          <p:to>
                                            <p:strVal val="visible"/>
                                          </p:to>
                                        </p:set>
                                        <p:animEffect transition="in" filter="fade">
                                          <p:cBhvr>
                                            <p:cTn id="199" dur="1000"/>
                                            <p:tgtEl>
                                              <p:spTgt spid="90"/>
                                            </p:tgtEl>
                                          </p:cBhvr>
                                        </p:animEffect>
                                        <p:anim calcmode="lin" valueType="num">
                                          <p:cBhvr>
                                            <p:cTn id="200" dur="1000" fill="hold"/>
                                            <p:tgtEl>
                                              <p:spTgt spid="90"/>
                                            </p:tgtEl>
                                            <p:attrNameLst>
                                              <p:attrName>ppt_x</p:attrName>
                                            </p:attrNameLst>
                                          </p:cBhvr>
                                          <p:tavLst>
                                            <p:tav tm="0">
                                              <p:val>
                                                <p:strVal val="#ppt_x"/>
                                              </p:val>
                                            </p:tav>
                                            <p:tav tm="100000">
                                              <p:val>
                                                <p:strVal val="#ppt_x"/>
                                              </p:val>
                                            </p:tav>
                                          </p:tavLst>
                                        </p:anim>
                                        <p:anim calcmode="lin" valueType="num">
                                          <p:cBhvr>
                                            <p:cTn id="201" dur="1000" fill="hold"/>
                                            <p:tgtEl>
                                              <p:spTgt spid="90"/>
                                            </p:tgtEl>
                                            <p:attrNameLst>
                                              <p:attrName>ppt_y</p:attrName>
                                            </p:attrNameLst>
                                          </p:cBhvr>
                                          <p:tavLst>
                                            <p:tav tm="0">
                                              <p:val>
                                                <p:strVal val="#ppt_y-.1"/>
                                              </p:val>
                                            </p:tav>
                                            <p:tav tm="100000">
                                              <p:val>
                                                <p:strVal val="#ppt_y"/>
                                              </p:val>
                                            </p:tav>
                                          </p:tavLst>
                                        </p:anim>
                                      </p:childTnLst>
                                    </p:cTn>
                                  </p:par>
                                  <p:par>
                                    <p:cTn id="202" presetID="47" presetClass="entr" presetSubtype="0" fill="hold" grpId="0" nodeType="withEffect">
                                      <p:stCondLst>
                                        <p:cond delay="1400"/>
                                      </p:stCondLst>
                                      <p:childTnLst>
                                        <p:set>
                                          <p:cBhvr>
                                            <p:cTn id="203" dur="1" fill="hold">
                                              <p:stCondLst>
                                                <p:cond delay="0"/>
                                              </p:stCondLst>
                                            </p:cTn>
                                            <p:tgtEl>
                                              <p:spTgt spid="91"/>
                                            </p:tgtEl>
                                            <p:attrNameLst>
                                              <p:attrName>style.visibility</p:attrName>
                                            </p:attrNameLst>
                                          </p:cBhvr>
                                          <p:to>
                                            <p:strVal val="visible"/>
                                          </p:to>
                                        </p:set>
                                        <p:animEffect transition="in" filter="fade">
                                          <p:cBhvr>
                                            <p:cTn id="204" dur="1000"/>
                                            <p:tgtEl>
                                              <p:spTgt spid="91"/>
                                            </p:tgtEl>
                                          </p:cBhvr>
                                        </p:animEffect>
                                        <p:anim calcmode="lin" valueType="num">
                                          <p:cBhvr>
                                            <p:cTn id="205" dur="1000" fill="hold"/>
                                            <p:tgtEl>
                                              <p:spTgt spid="91"/>
                                            </p:tgtEl>
                                            <p:attrNameLst>
                                              <p:attrName>ppt_x</p:attrName>
                                            </p:attrNameLst>
                                          </p:cBhvr>
                                          <p:tavLst>
                                            <p:tav tm="0">
                                              <p:val>
                                                <p:strVal val="#ppt_x"/>
                                              </p:val>
                                            </p:tav>
                                            <p:tav tm="100000">
                                              <p:val>
                                                <p:strVal val="#ppt_x"/>
                                              </p:val>
                                            </p:tav>
                                          </p:tavLst>
                                        </p:anim>
                                        <p:anim calcmode="lin" valueType="num">
                                          <p:cBhvr>
                                            <p:cTn id="206" dur="1000" fill="hold"/>
                                            <p:tgtEl>
                                              <p:spTgt spid="91"/>
                                            </p:tgtEl>
                                            <p:attrNameLst>
                                              <p:attrName>ppt_y</p:attrName>
                                            </p:attrNameLst>
                                          </p:cBhvr>
                                          <p:tavLst>
                                            <p:tav tm="0">
                                              <p:val>
                                                <p:strVal val="#ppt_y-.1"/>
                                              </p:val>
                                            </p:tav>
                                            <p:tav tm="100000">
                                              <p:val>
                                                <p:strVal val="#ppt_y"/>
                                              </p:val>
                                            </p:tav>
                                          </p:tavLst>
                                        </p:anim>
                                      </p:childTnLst>
                                    </p:cTn>
                                  </p:par>
                                  <p:par>
                                    <p:cTn id="207" presetID="47" presetClass="entr" presetSubtype="0" fill="hold" grpId="0" nodeType="withEffect">
                                      <p:stCondLst>
                                        <p:cond delay="1900"/>
                                      </p:stCondLst>
                                      <p:childTnLst>
                                        <p:set>
                                          <p:cBhvr>
                                            <p:cTn id="208" dur="1" fill="hold">
                                              <p:stCondLst>
                                                <p:cond delay="0"/>
                                              </p:stCondLst>
                                            </p:cTn>
                                            <p:tgtEl>
                                              <p:spTgt spid="92"/>
                                            </p:tgtEl>
                                            <p:attrNameLst>
                                              <p:attrName>style.visibility</p:attrName>
                                            </p:attrNameLst>
                                          </p:cBhvr>
                                          <p:to>
                                            <p:strVal val="visible"/>
                                          </p:to>
                                        </p:set>
                                        <p:animEffect transition="in" filter="fade">
                                          <p:cBhvr>
                                            <p:cTn id="209" dur="1000"/>
                                            <p:tgtEl>
                                              <p:spTgt spid="92"/>
                                            </p:tgtEl>
                                          </p:cBhvr>
                                        </p:animEffect>
                                        <p:anim calcmode="lin" valueType="num">
                                          <p:cBhvr>
                                            <p:cTn id="210" dur="1000" fill="hold"/>
                                            <p:tgtEl>
                                              <p:spTgt spid="92"/>
                                            </p:tgtEl>
                                            <p:attrNameLst>
                                              <p:attrName>ppt_x</p:attrName>
                                            </p:attrNameLst>
                                          </p:cBhvr>
                                          <p:tavLst>
                                            <p:tav tm="0">
                                              <p:val>
                                                <p:strVal val="#ppt_x"/>
                                              </p:val>
                                            </p:tav>
                                            <p:tav tm="100000">
                                              <p:val>
                                                <p:strVal val="#ppt_x"/>
                                              </p:val>
                                            </p:tav>
                                          </p:tavLst>
                                        </p:anim>
                                        <p:anim calcmode="lin" valueType="num">
                                          <p:cBhvr>
                                            <p:cTn id="211" dur="1000" fill="hold"/>
                                            <p:tgtEl>
                                              <p:spTgt spid="92"/>
                                            </p:tgtEl>
                                            <p:attrNameLst>
                                              <p:attrName>ppt_y</p:attrName>
                                            </p:attrNameLst>
                                          </p:cBhvr>
                                          <p:tavLst>
                                            <p:tav tm="0">
                                              <p:val>
                                                <p:strVal val="#ppt_y-.1"/>
                                              </p:val>
                                            </p:tav>
                                            <p:tav tm="100000">
                                              <p:val>
                                                <p:strVal val="#ppt_y"/>
                                              </p:val>
                                            </p:tav>
                                          </p:tavLst>
                                        </p:anim>
                                      </p:childTnLst>
                                    </p:cTn>
                                  </p:par>
                                  <p:par>
                                    <p:cTn id="212" presetID="53" presetClass="entr" presetSubtype="16" fill="hold" nodeType="withEffect">
                                      <p:stCondLst>
                                        <p:cond delay="1400"/>
                                      </p:stCondLst>
                                      <p:childTnLst>
                                        <p:set>
                                          <p:cBhvr>
                                            <p:cTn id="213" dur="1" fill="hold">
                                              <p:stCondLst>
                                                <p:cond delay="0"/>
                                              </p:stCondLst>
                                            </p:cTn>
                                            <p:tgtEl>
                                              <p:spTgt spid="109"/>
                                            </p:tgtEl>
                                            <p:attrNameLst>
                                              <p:attrName>style.visibility</p:attrName>
                                            </p:attrNameLst>
                                          </p:cBhvr>
                                          <p:to>
                                            <p:strVal val="visible"/>
                                          </p:to>
                                        </p:set>
                                        <p:anim calcmode="lin" valueType="num">
                                          <p:cBhvr>
                                            <p:cTn id="214" dur="500" fill="hold"/>
                                            <p:tgtEl>
                                              <p:spTgt spid="109"/>
                                            </p:tgtEl>
                                            <p:attrNameLst>
                                              <p:attrName>ppt_w</p:attrName>
                                            </p:attrNameLst>
                                          </p:cBhvr>
                                          <p:tavLst>
                                            <p:tav tm="0">
                                              <p:val>
                                                <p:fltVal val="0"/>
                                              </p:val>
                                            </p:tav>
                                            <p:tav tm="100000">
                                              <p:val>
                                                <p:strVal val="#ppt_w"/>
                                              </p:val>
                                            </p:tav>
                                          </p:tavLst>
                                        </p:anim>
                                        <p:anim calcmode="lin" valueType="num">
                                          <p:cBhvr>
                                            <p:cTn id="215" dur="500" fill="hold"/>
                                            <p:tgtEl>
                                              <p:spTgt spid="109"/>
                                            </p:tgtEl>
                                            <p:attrNameLst>
                                              <p:attrName>ppt_h</p:attrName>
                                            </p:attrNameLst>
                                          </p:cBhvr>
                                          <p:tavLst>
                                            <p:tav tm="0">
                                              <p:val>
                                                <p:fltVal val="0"/>
                                              </p:val>
                                            </p:tav>
                                            <p:tav tm="100000">
                                              <p:val>
                                                <p:strVal val="#ppt_h"/>
                                              </p:val>
                                            </p:tav>
                                          </p:tavLst>
                                        </p:anim>
                                        <p:animEffect transition="in" filter="fade">
                                          <p:cBhvr>
                                            <p:cTn id="216" dur="500"/>
                                            <p:tgtEl>
                                              <p:spTgt spid="109"/>
                                            </p:tgtEl>
                                          </p:cBhvr>
                                        </p:animEffect>
                                      </p:childTnLst>
                                    </p:cTn>
                                  </p:par>
                                  <p:par>
                                    <p:cTn id="217" presetID="47" presetClass="entr" presetSubtype="0" fill="hold" grpId="0" nodeType="withEffect">
                                      <p:stCondLst>
                                        <p:cond delay="1900"/>
                                      </p:stCondLst>
                                      <p:childTnLst>
                                        <p:set>
                                          <p:cBhvr>
                                            <p:cTn id="218" dur="1" fill="hold">
                                              <p:stCondLst>
                                                <p:cond delay="0"/>
                                              </p:stCondLst>
                                            </p:cTn>
                                            <p:tgtEl>
                                              <p:spTgt spid="93"/>
                                            </p:tgtEl>
                                            <p:attrNameLst>
                                              <p:attrName>style.visibility</p:attrName>
                                            </p:attrNameLst>
                                          </p:cBhvr>
                                          <p:to>
                                            <p:strVal val="visible"/>
                                          </p:to>
                                        </p:set>
                                        <p:animEffect transition="in" filter="fade">
                                          <p:cBhvr>
                                            <p:cTn id="219" dur="1000"/>
                                            <p:tgtEl>
                                              <p:spTgt spid="93"/>
                                            </p:tgtEl>
                                          </p:cBhvr>
                                        </p:animEffect>
                                        <p:anim calcmode="lin" valueType="num">
                                          <p:cBhvr>
                                            <p:cTn id="220" dur="1000" fill="hold"/>
                                            <p:tgtEl>
                                              <p:spTgt spid="93"/>
                                            </p:tgtEl>
                                            <p:attrNameLst>
                                              <p:attrName>ppt_x</p:attrName>
                                            </p:attrNameLst>
                                          </p:cBhvr>
                                          <p:tavLst>
                                            <p:tav tm="0">
                                              <p:val>
                                                <p:strVal val="#ppt_x"/>
                                              </p:val>
                                            </p:tav>
                                            <p:tav tm="100000">
                                              <p:val>
                                                <p:strVal val="#ppt_x"/>
                                              </p:val>
                                            </p:tav>
                                          </p:tavLst>
                                        </p:anim>
                                        <p:anim calcmode="lin" valueType="num">
                                          <p:cBhvr>
                                            <p:cTn id="221"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79" grpId="0" animBg="1"/>
          <p:bldP spid="83" grpId="0"/>
          <p:bldP spid="84" grpId="0"/>
          <p:bldP spid="88" grpId="0"/>
          <p:bldP spid="89" grpId="0"/>
          <p:bldP spid="90" grpId="0"/>
          <p:bldP spid="91" grpId="0"/>
          <p:bldP spid="92" grpId="0"/>
          <p:bldP spid="9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pingda.ruan\Desktop\Intellij IDEA  的分享会\素材\Shift_Ctrl_Enter.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38918" y="289764"/>
            <a:ext cx="5797685" cy="234685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46"/>
          <p:cNvSpPr txBox="1"/>
          <p:nvPr/>
        </p:nvSpPr>
        <p:spPr>
          <a:xfrm>
            <a:off x="418401" y="606560"/>
            <a:ext cx="1945420"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Ctrl+Shift+Enter</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5122" name="Picture 2" descr="C:\Users\pingda.ruan\Desktop\Intellij IDEA  的分享会\素材\Ctrl_箭头.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17905" y="2849291"/>
            <a:ext cx="6765983" cy="214099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6"/>
          <p:cNvSpPr txBox="1"/>
          <p:nvPr/>
        </p:nvSpPr>
        <p:spPr>
          <a:xfrm>
            <a:off x="0" y="3521837"/>
            <a:ext cx="1945420" cy="323165"/>
          </a:xfrm>
          <a:prstGeom prst="rect">
            <a:avLst/>
          </a:prstGeom>
          <a:noFill/>
        </p:spPr>
        <p:txBody>
          <a:bodyPr wrap="square" rtlCol="0">
            <a:spAutoFit/>
          </a:bodyPr>
          <a:lstStyle/>
          <a:p>
            <a:r>
              <a:rPr lang="en-US" altLang="zh-CN" sz="1500" dirty="0" smtClean="0">
                <a:solidFill>
                  <a:schemeClr val="accent5"/>
                </a:solidFill>
                <a:latin typeface="微软雅黑" panose="020B0503020204020204" pitchFamily="34" charset="-122"/>
                <a:ea typeface="微软雅黑" panose="020B0503020204020204" pitchFamily="34" charset="-122"/>
              </a:rPr>
              <a:t>Ctrl+</a:t>
            </a:r>
            <a:r>
              <a:rPr lang="zh-CN" altLang="en-US" sz="1500" dirty="0" smtClean="0">
                <a:solidFill>
                  <a:schemeClr val="accent5"/>
                </a:solidFill>
                <a:latin typeface="微软雅黑" panose="020B0503020204020204" pitchFamily="34" charset="-122"/>
                <a:ea typeface="微软雅黑" panose="020B0503020204020204" pitchFamily="34" charset="-122"/>
              </a:rPr>
              <a:t>左右箭头</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16073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pingda.ruan\Desktop\Intellij IDEA  的分享会\素材\Ctrl_Shift_U.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8229" y="960843"/>
            <a:ext cx="8284758" cy="326212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46"/>
          <p:cNvSpPr txBox="1"/>
          <p:nvPr/>
        </p:nvSpPr>
        <p:spPr>
          <a:xfrm>
            <a:off x="2159540" y="369196"/>
            <a:ext cx="2821021"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Ctrl+Shift+U</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16073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7" y="400379"/>
            <a:ext cx="259759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29592" y="416887"/>
            <a:ext cx="292252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506275047"/>
              </p:ext>
            </p:extLst>
          </p:nvPr>
        </p:nvGraphicFramePr>
        <p:xfrm>
          <a:off x="1507479" y="710119"/>
          <a:ext cx="5681262" cy="3782979"/>
        </p:xfrm>
        <a:graphic>
          <a:graphicData uri="http://schemas.openxmlformats.org/drawingml/2006/table">
            <a:tbl>
              <a:tblPr firstRow="1" bandRow="1">
                <a:tableStyleId>{F5AB1C69-6EDB-4FF4-983F-18BD219EF322}</a:tableStyleId>
              </a:tblPr>
              <a:tblGrid>
                <a:gridCol w="535330"/>
                <a:gridCol w="1896893"/>
                <a:gridCol w="3249039"/>
              </a:tblGrid>
              <a:tr h="478439">
                <a:tc>
                  <a:txBody>
                    <a:bodyPr/>
                    <a:lstStyle/>
                    <a:p>
                      <a:endParaRPr lang="zh-CN" altLang="en-US" dirty="0"/>
                    </a:p>
                  </a:txBody>
                  <a:tcPr/>
                </a:tc>
                <a:tc>
                  <a:txBody>
                    <a:bodyPr/>
                    <a:lstStyle/>
                    <a:p>
                      <a:r>
                        <a:rPr lang="en-US" altLang="zh-CN" dirty="0" smtClean="0"/>
                        <a:t>  </a:t>
                      </a:r>
                      <a:r>
                        <a:rPr lang="en-US" altLang="zh-CN" baseline="0" dirty="0" smtClean="0"/>
                        <a:t> </a:t>
                      </a:r>
                      <a:r>
                        <a:rPr lang="zh-CN" altLang="en-US" baseline="0" dirty="0" smtClean="0"/>
                        <a:t>快捷键</a:t>
                      </a:r>
                      <a:endParaRPr lang="zh-CN" altLang="en-US" dirty="0"/>
                    </a:p>
                  </a:txBody>
                  <a:tcPr/>
                </a:tc>
                <a:tc>
                  <a:txBody>
                    <a:bodyPr/>
                    <a:lstStyle/>
                    <a:p>
                      <a:r>
                        <a:rPr lang="zh-CN" altLang="en-US" dirty="0" smtClean="0"/>
                        <a:t>说明</a:t>
                      </a:r>
                      <a:endParaRPr lang="zh-CN" altLang="en-US" dirty="0"/>
                    </a:p>
                  </a:txBody>
                  <a:tcPr/>
                </a:tc>
              </a:tr>
              <a:tr h="370840">
                <a:tc>
                  <a:txBody>
                    <a:bodyPr/>
                    <a:lstStyle/>
                    <a:p>
                      <a:r>
                        <a:rPr lang="en-US" altLang="zh-CN" dirty="0" smtClean="0"/>
                        <a:t>8</a:t>
                      </a:r>
                      <a:endParaRPr lang="zh-CN" altLang="en-US" dirty="0"/>
                    </a:p>
                  </a:txBody>
                  <a:tcPr/>
                </a:tc>
                <a:tc>
                  <a:txBody>
                    <a:bodyPr/>
                    <a:lstStyle/>
                    <a:p>
                      <a:r>
                        <a:rPr lang="en-US" altLang="zh-CN" dirty="0" smtClean="0">
                          <a:solidFill>
                            <a:srgbClr val="FF0000"/>
                          </a:solidFill>
                        </a:rPr>
                        <a:t>Alt + F7 / Ctrl + F7</a:t>
                      </a:r>
                    </a:p>
                    <a:p>
                      <a:r>
                        <a:rPr lang="en-US" altLang="zh-CN" dirty="0" smtClean="0">
                          <a:solidFill>
                            <a:srgbClr val="FF0000"/>
                          </a:solidFill>
                        </a:rPr>
                        <a:t>Ctrl + Shift + F7 </a:t>
                      </a:r>
                    </a:p>
                    <a:p>
                      <a:r>
                        <a:rPr lang="en-US" altLang="zh-CN" dirty="0" smtClean="0">
                          <a:solidFill>
                            <a:srgbClr val="FF0000"/>
                          </a:solidFill>
                        </a:rPr>
                        <a:t>Ctrl + Alt + F7 </a:t>
                      </a:r>
                      <a:endParaRPr lang="zh-CN" altLang="en-US" dirty="0">
                        <a:solidFill>
                          <a:srgbClr val="FF0000"/>
                        </a:solidFill>
                      </a:endParaRPr>
                    </a:p>
                  </a:txBody>
                  <a:tcPr/>
                </a:tc>
                <a:tc>
                  <a:txBody>
                    <a:bodyPr/>
                    <a:lstStyle/>
                    <a:p>
                      <a:r>
                        <a:rPr lang="en-US" altLang="zh-CN" dirty="0" smtClean="0"/>
                        <a:t>Find usages / Find usages in file</a:t>
                      </a:r>
                    </a:p>
                    <a:p>
                      <a:r>
                        <a:rPr lang="en-US" altLang="zh-CN" dirty="0" smtClean="0"/>
                        <a:t>Highlight usages in file</a:t>
                      </a:r>
                    </a:p>
                    <a:p>
                      <a:r>
                        <a:rPr lang="en-US" altLang="zh-CN" dirty="0" smtClean="0"/>
                        <a:t>Show usages</a:t>
                      </a:r>
                      <a:endParaRPr lang="zh-CN" altLang="en-US" dirty="0"/>
                    </a:p>
                  </a:txBody>
                  <a:tcPr/>
                </a:tc>
              </a:tr>
              <a:tr h="370840">
                <a:tc>
                  <a:txBody>
                    <a:bodyPr/>
                    <a:lstStyle/>
                    <a:p>
                      <a:r>
                        <a:rPr lang="en-US" altLang="zh-CN" dirty="0" smtClean="0"/>
                        <a:t>9</a:t>
                      </a:r>
                      <a:endParaRPr lang="zh-CN" altLang="en-US" dirty="0"/>
                    </a:p>
                  </a:txBody>
                  <a:tcPr/>
                </a:tc>
                <a:tc>
                  <a:txBody>
                    <a:bodyPr/>
                    <a:lstStyle/>
                    <a:p>
                      <a:r>
                        <a:rPr lang="en-US" altLang="zh-CN" dirty="0" smtClean="0">
                          <a:solidFill>
                            <a:srgbClr val="7030A0"/>
                          </a:solidFill>
                        </a:rPr>
                        <a:t>Ctrl + N </a:t>
                      </a:r>
                      <a:endParaRPr lang="zh-CN" altLang="en-US" dirty="0">
                        <a:solidFill>
                          <a:srgbClr val="7030A0"/>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dirty="0" smtClean="0"/>
                        <a:t>Go to class</a:t>
                      </a:r>
                      <a:endParaRPr lang="zh-CN" altLang="en-US" dirty="0"/>
                    </a:p>
                  </a:txBody>
                  <a:tcPr/>
                </a:tc>
              </a:tr>
              <a:tr h="370840">
                <a:tc>
                  <a:txBody>
                    <a:bodyPr/>
                    <a:lstStyle/>
                    <a:p>
                      <a:r>
                        <a:rPr lang="en-US" altLang="zh-CN" dirty="0" smtClean="0"/>
                        <a:t>10</a:t>
                      </a:r>
                      <a:endParaRPr lang="zh-CN" altLang="en-US" dirty="0"/>
                    </a:p>
                  </a:txBody>
                  <a:tcPr/>
                </a:tc>
                <a:tc>
                  <a:txBody>
                    <a:bodyPr/>
                    <a:lstStyle/>
                    <a:p>
                      <a:r>
                        <a:rPr lang="en-US" altLang="zh-CN" dirty="0" smtClean="0">
                          <a:solidFill>
                            <a:srgbClr val="7030A0"/>
                          </a:solidFill>
                        </a:rPr>
                        <a:t>Ctrl + Shift + N</a:t>
                      </a:r>
                      <a:endParaRPr lang="zh-CN" altLang="en-US" dirty="0">
                        <a:solidFill>
                          <a:srgbClr val="7030A0"/>
                        </a:solidFill>
                      </a:endParaRPr>
                    </a:p>
                  </a:txBody>
                  <a:tcPr/>
                </a:tc>
                <a:tc>
                  <a:txBody>
                    <a:bodyPr/>
                    <a:lstStyle/>
                    <a:p>
                      <a:r>
                        <a:rPr lang="en-US" altLang="zh-CN" dirty="0" smtClean="0"/>
                        <a:t>Go to file</a:t>
                      </a:r>
                      <a:endParaRPr lang="zh-CN" altLang="en-US" dirty="0"/>
                    </a:p>
                  </a:txBody>
                  <a:tcPr/>
                </a:tc>
              </a:tr>
              <a:tr h="370840">
                <a:tc>
                  <a:txBody>
                    <a:bodyPr/>
                    <a:lstStyle/>
                    <a:p>
                      <a:r>
                        <a:rPr lang="en-US" altLang="zh-CN" dirty="0" smtClean="0"/>
                        <a:t>11</a:t>
                      </a:r>
                      <a:endParaRPr lang="zh-CN" altLang="en-US" dirty="0"/>
                    </a:p>
                  </a:txBody>
                  <a:tcPr/>
                </a:tc>
                <a:tc>
                  <a:txBody>
                    <a:bodyPr/>
                    <a:lstStyle/>
                    <a:p>
                      <a:r>
                        <a:rPr lang="en-US" altLang="zh-CN" dirty="0" smtClean="0"/>
                        <a:t>Ctrl + G </a:t>
                      </a:r>
                      <a:endParaRPr lang="zh-CN" altLang="en-US" dirty="0"/>
                    </a:p>
                  </a:txBody>
                  <a:tcPr/>
                </a:tc>
                <a:tc>
                  <a:txBody>
                    <a:bodyPr/>
                    <a:lstStyle/>
                    <a:p>
                      <a:r>
                        <a:rPr lang="en-US" altLang="zh-CN" dirty="0" smtClean="0"/>
                        <a:t>Go to line</a:t>
                      </a:r>
                      <a:endParaRPr lang="zh-CN" altLang="en-US" dirty="0"/>
                    </a:p>
                  </a:txBody>
                  <a:tcPr/>
                </a:tc>
              </a:tr>
              <a:tr h="370840">
                <a:tc>
                  <a:txBody>
                    <a:bodyPr/>
                    <a:lstStyle/>
                    <a:p>
                      <a:r>
                        <a:rPr lang="en-US" altLang="zh-CN" dirty="0" smtClean="0"/>
                        <a:t>12</a:t>
                      </a:r>
                      <a:endParaRPr lang="zh-CN" altLang="en-US"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dirty="0" smtClean="0">
                          <a:solidFill>
                            <a:srgbClr val="0070C0"/>
                          </a:solidFill>
                        </a:rPr>
                        <a:t>Ctrl + B or Ctrl + Click</a:t>
                      </a:r>
                      <a:endParaRPr lang="zh-CN" altLang="en-US" dirty="0">
                        <a:solidFill>
                          <a:srgbClr val="0070C0"/>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dirty="0" smtClean="0"/>
                        <a:t>Go to declaration</a:t>
                      </a:r>
                      <a:endParaRPr lang="zh-CN" altLang="en-US" dirty="0"/>
                    </a:p>
                  </a:txBody>
                  <a:tcPr/>
                </a:tc>
              </a:tr>
              <a:tr h="370840">
                <a:tc>
                  <a:txBody>
                    <a:bodyPr/>
                    <a:lstStyle/>
                    <a:p>
                      <a:r>
                        <a:rPr lang="en-US" altLang="zh-CN" dirty="0" smtClean="0"/>
                        <a:t>13</a:t>
                      </a:r>
                      <a:endParaRPr lang="zh-CN" altLang="en-US" dirty="0"/>
                    </a:p>
                  </a:txBody>
                  <a:tcPr/>
                </a:tc>
                <a:tc>
                  <a:txBody>
                    <a:bodyPr/>
                    <a:lstStyle/>
                    <a:p>
                      <a:r>
                        <a:rPr lang="en-US" altLang="zh-CN" dirty="0" smtClean="0">
                          <a:solidFill>
                            <a:srgbClr val="0070C0"/>
                          </a:solidFill>
                        </a:rPr>
                        <a:t>Ctrl + Alt + B </a:t>
                      </a:r>
                      <a:endParaRPr lang="zh-CN" altLang="en-US" dirty="0">
                        <a:solidFill>
                          <a:srgbClr val="0070C0"/>
                        </a:solidFill>
                      </a:endParaRPr>
                    </a:p>
                  </a:txBody>
                  <a:tcPr/>
                </a:tc>
                <a:tc>
                  <a:txBody>
                    <a:bodyPr/>
                    <a:lstStyle/>
                    <a:p>
                      <a:r>
                        <a:rPr lang="en-US" altLang="zh-CN" dirty="0" smtClean="0"/>
                        <a:t>Go to implementation(s)</a:t>
                      </a:r>
                      <a:endParaRPr lang="zh-CN" altLang="en-US" dirty="0"/>
                    </a:p>
                  </a:txBody>
                  <a:tcPr/>
                </a:tc>
              </a:tr>
              <a:tr h="370840">
                <a:tc>
                  <a:txBody>
                    <a:bodyPr/>
                    <a:lstStyle/>
                    <a:p>
                      <a:r>
                        <a:rPr lang="en-US" altLang="zh-CN" dirty="0" smtClean="0"/>
                        <a:t>14</a:t>
                      </a:r>
                      <a:endParaRPr lang="zh-CN" altLang="en-US" dirty="0"/>
                    </a:p>
                  </a:txBody>
                  <a:tcPr/>
                </a:tc>
                <a:tc>
                  <a:txBody>
                    <a:bodyPr/>
                    <a:lstStyle/>
                    <a:p>
                      <a:r>
                        <a:rPr lang="en-US" altLang="zh-CN" dirty="0" err="1" smtClean="0">
                          <a:solidFill>
                            <a:srgbClr val="0070C0"/>
                          </a:solidFill>
                        </a:rPr>
                        <a:t>Ctrl+Shift+B</a:t>
                      </a:r>
                      <a:endParaRPr lang="zh-CN" altLang="en-US" dirty="0">
                        <a:solidFill>
                          <a:srgbClr val="0070C0"/>
                        </a:solidFill>
                      </a:endParaRPr>
                    </a:p>
                  </a:txBody>
                  <a:tcPr/>
                </a:tc>
                <a:tc>
                  <a:txBody>
                    <a:bodyPr/>
                    <a:lstStyle/>
                    <a:p>
                      <a:r>
                        <a:rPr lang="en-US" altLang="zh-CN" dirty="0" smtClean="0"/>
                        <a:t>Go to type declaration</a:t>
                      </a:r>
                      <a:endParaRPr lang="zh-CN" altLang="en-US" dirty="0"/>
                    </a:p>
                  </a:txBody>
                  <a:tcPr/>
                </a:tc>
              </a:tr>
              <a:tr h="370840">
                <a:tc>
                  <a:txBody>
                    <a:bodyPr/>
                    <a:lstStyle/>
                    <a:p>
                      <a:r>
                        <a:rPr lang="en-US" altLang="zh-CN" dirty="0" smtClean="0"/>
                        <a:t>15</a:t>
                      </a:r>
                      <a:endParaRPr lang="zh-CN" altLang="en-US" dirty="0"/>
                    </a:p>
                  </a:txBody>
                  <a:tcPr/>
                </a:tc>
                <a:tc>
                  <a:txBody>
                    <a:bodyPr/>
                    <a:lstStyle/>
                    <a:p>
                      <a:r>
                        <a:rPr lang="en-US" altLang="zh-CN" dirty="0" err="1" smtClean="0"/>
                        <a:t>Ctrl+U</a:t>
                      </a:r>
                      <a:endParaRPr lang="zh-CN" altLang="en-US" dirty="0">
                        <a:solidFill>
                          <a:srgbClr val="FF0000"/>
                        </a:solidFill>
                      </a:endParaRPr>
                    </a:p>
                  </a:txBody>
                  <a:tcPr/>
                </a:tc>
                <a:tc>
                  <a:txBody>
                    <a:bodyPr/>
                    <a:lstStyle/>
                    <a:p>
                      <a:r>
                        <a:rPr lang="en-US" altLang="zh-CN" dirty="0" smtClean="0"/>
                        <a:t>Go to super-method/super-class</a:t>
                      </a:r>
                      <a:endParaRPr lang="zh-CN" altLang="en-US" dirty="0"/>
                    </a:p>
                  </a:txBody>
                  <a:tcPr/>
                </a:tc>
              </a:tr>
            </a:tbl>
          </a:graphicData>
        </a:graphic>
      </p:graphicFrame>
      <p:sp>
        <p:nvSpPr>
          <p:cNvPr id="52" name="TextBox 23"/>
          <p:cNvSpPr txBox="1"/>
          <p:nvPr/>
        </p:nvSpPr>
        <p:spPr>
          <a:xfrm>
            <a:off x="3252967" y="261139"/>
            <a:ext cx="2389076" cy="311496"/>
          </a:xfrm>
          <a:prstGeom prst="rect">
            <a:avLst/>
          </a:prstGeom>
          <a:noFill/>
        </p:spPr>
        <p:txBody>
          <a:bodyPr wrap="square" lIns="0" tIns="0" rIns="0" bIns="0" rtlCol="0">
            <a:spAutoFit/>
          </a:bodyPr>
          <a:lstStyle/>
          <a:p>
            <a:pPr algn="ctr"/>
            <a:r>
              <a:rPr lang="en-US" altLang="zh-CN" sz="2024" b="1" dirty="0" smtClean="0">
                <a:latin typeface="微软雅黑" pitchFamily="34" charset="-122"/>
                <a:ea typeface="微软雅黑" pitchFamily="34" charset="-122"/>
              </a:rPr>
              <a:t>15</a:t>
            </a:r>
            <a:r>
              <a:rPr lang="zh-CN" altLang="en-US" sz="2024" b="1" dirty="0" smtClean="0">
                <a:latin typeface="微软雅黑" pitchFamily="34" charset="-122"/>
                <a:ea typeface="微软雅黑" pitchFamily="34" charset="-122"/>
              </a:rPr>
              <a:t>组</a:t>
            </a:r>
            <a:r>
              <a:rPr lang="zh-CN" altLang="en-US" sz="2024" b="1" dirty="0">
                <a:latin typeface="微软雅黑" pitchFamily="34" charset="-122"/>
                <a:ea typeface="微软雅黑" pitchFamily="34" charset="-122"/>
              </a:rPr>
              <a:t>高效</a:t>
            </a:r>
            <a:r>
              <a:rPr lang="zh-CN" altLang="en-US" sz="2024" b="1" dirty="0" smtClean="0">
                <a:latin typeface="微软雅黑" pitchFamily="34" charset="-122"/>
                <a:ea typeface="微软雅黑" pitchFamily="34" charset="-122"/>
              </a:rPr>
              <a:t>快捷键（</a:t>
            </a:r>
            <a:r>
              <a:rPr lang="en-US" altLang="zh-CN" sz="2024" b="1" dirty="0" smtClean="0">
                <a:latin typeface="微软雅黑" pitchFamily="34" charset="-122"/>
                <a:ea typeface="微软雅黑" pitchFamily="34" charset="-122"/>
              </a:rPr>
              <a:t>2</a:t>
            </a:r>
            <a:r>
              <a:rPr lang="zh-CN" altLang="en-US" sz="2024" b="1" dirty="0" smtClean="0">
                <a:latin typeface="微软雅黑" pitchFamily="34" charset="-122"/>
                <a:ea typeface="微软雅黑" pitchFamily="34" charset="-122"/>
              </a:rPr>
              <a:t>）</a:t>
            </a:r>
            <a:endParaRPr lang="zh-CN" altLang="en-US" sz="975" dirty="0">
              <a:latin typeface="微软雅黑" pitchFamily="34" charset="-122"/>
              <a:ea typeface="微软雅黑" pitchFamily="34" charset="-122"/>
            </a:endParaRPr>
          </a:p>
        </p:txBody>
      </p:sp>
    </p:spTree>
    <p:extLst>
      <p:ext uri="{BB962C8B-B14F-4D97-AF65-F5344CB8AC3E}">
        <p14:creationId xmlns:p14="http://schemas.microsoft.com/office/powerpoint/2010/main" val="10101674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pingda.ruan\Desktop\Intellij IDEA  的分享会\素材\Alt_F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5374" y="960553"/>
            <a:ext cx="8777450" cy="369899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46"/>
          <p:cNvSpPr txBox="1"/>
          <p:nvPr/>
        </p:nvSpPr>
        <p:spPr>
          <a:xfrm>
            <a:off x="2159540" y="369196"/>
            <a:ext cx="2821021" cy="323165"/>
          </a:xfrm>
          <a:prstGeom prst="rect">
            <a:avLst/>
          </a:prstGeom>
          <a:noFill/>
        </p:spPr>
        <p:txBody>
          <a:bodyPr wrap="square" rtlCol="0">
            <a:spAutoFit/>
          </a:bodyPr>
          <a:lstStyle/>
          <a:p>
            <a:r>
              <a:rPr lang="en-US" altLang="zh-CN" sz="1500" dirty="0" smtClean="0">
                <a:solidFill>
                  <a:schemeClr val="accent5"/>
                </a:solidFill>
                <a:latin typeface="微软雅黑" panose="020B0503020204020204" pitchFamily="34" charset="-122"/>
                <a:ea typeface="微软雅黑" panose="020B0503020204020204" pitchFamily="34" charset="-122"/>
              </a:rPr>
              <a:t>Alt+F7  , Ctrl+F7</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16073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pingda.ruan\Desktop\Intellij IDEA  的分享会\素材\Alt_Shift_F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9177" y="645811"/>
            <a:ext cx="7277762" cy="433475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46"/>
          <p:cNvSpPr txBox="1"/>
          <p:nvPr/>
        </p:nvSpPr>
        <p:spPr>
          <a:xfrm>
            <a:off x="2159539" y="216886"/>
            <a:ext cx="2821021" cy="323165"/>
          </a:xfrm>
          <a:prstGeom prst="rect">
            <a:avLst/>
          </a:prstGeom>
          <a:noFill/>
        </p:spPr>
        <p:txBody>
          <a:bodyPr wrap="square" rtlCol="0">
            <a:spAutoFit/>
          </a:bodyPr>
          <a:lstStyle/>
          <a:p>
            <a:r>
              <a:rPr lang="en-US" altLang="zh-CN" sz="1500" dirty="0" smtClean="0">
                <a:solidFill>
                  <a:schemeClr val="accent5"/>
                </a:solidFill>
                <a:latin typeface="微软雅黑" panose="020B0503020204020204" pitchFamily="34" charset="-122"/>
                <a:ea typeface="微软雅黑" panose="020B0503020204020204" pitchFamily="34" charset="-122"/>
              </a:rPr>
              <a:t>Ctrl+Shift+F7,Ctrl+Alt+F7</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25278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3258765" y="216886"/>
            <a:ext cx="2821021"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Ctrl+N,Ctrl+Shift+N</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9218" name="Picture 2" descr="C:\Users\pingda.ruan\Desktop\Intellij IDEA  的分享会\素材\Ctrl_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11777" y="901565"/>
            <a:ext cx="7369458" cy="365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0686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3258765" y="216886"/>
            <a:ext cx="2821021" cy="323165"/>
          </a:xfrm>
          <a:prstGeom prst="rect">
            <a:avLst/>
          </a:prstGeom>
          <a:noFill/>
        </p:spPr>
        <p:txBody>
          <a:bodyPr wrap="square" rtlCol="0">
            <a:spAutoFit/>
          </a:bodyPr>
          <a:lstStyle/>
          <a:p>
            <a:r>
              <a:rPr lang="en-US" altLang="zh-CN" sz="1500" dirty="0" err="1" smtClean="0">
                <a:solidFill>
                  <a:schemeClr val="accent5"/>
                </a:solidFill>
                <a:latin typeface="微软雅黑" panose="020B0503020204020204" pitchFamily="34" charset="-122"/>
                <a:ea typeface="微软雅黑" panose="020B0503020204020204" pitchFamily="34" charset="-122"/>
              </a:rPr>
              <a:t>Ctrl+G</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11266" name="Picture 2" descr="C:\Users\pingda.ruan\Desktop\Intellij IDEA  的分享会\素材\Ctrl_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9751" y="685934"/>
            <a:ext cx="7966582" cy="397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778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1848254" y="216885"/>
            <a:ext cx="5583678" cy="584775"/>
          </a:xfrm>
          <a:prstGeom prst="rect">
            <a:avLst/>
          </a:prstGeom>
          <a:noFill/>
        </p:spPr>
        <p:txBody>
          <a:bodyPr wrap="square" rtlCol="0">
            <a:spAutoFit/>
          </a:bodyPr>
          <a:lstStyle/>
          <a:p>
            <a:r>
              <a:rPr lang="en-US" altLang="zh-CN" sz="1600" dirty="0">
                <a:solidFill>
                  <a:srgbClr val="0070C0"/>
                </a:solidFill>
              </a:rPr>
              <a:t>Ctrl + B or Ctrl + </a:t>
            </a:r>
            <a:r>
              <a:rPr lang="en-US" altLang="zh-CN" sz="1600" dirty="0" smtClean="0">
                <a:solidFill>
                  <a:srgbClr val="0070C0"/>
                </a:solidFill>
              </a:rPr>
              <a:t>Click</a:t>
            </a:r>
            <a:r>
              <a:rPr lang="zh-CN" altLang="en-US" sz="1500" dirty="0" err="1">
                <a:solidFill>
                  <a:schemeClr val="accent5"/>
                </a:solidFill>
                <a:latin typeface="微软雅黑" panose="020B0503020204020204" pitchFamily="34" charset="-122"/>
                <a:ea typeface="微软雅黑" panose="020B0503020204020204" pitchFamily="34" charset="-122"/>
              </a:rPr>
              <a:t>，</a:t>
            </a:r>
            <a:r>
              <a:rPr lang="en-US" altLang="zh-CN" sz="1600" dirty="0" smtClean="0">
                <a:solidFill>
                  <a:srgbClr val="0070C0"/>
                </a:solidFill>
              </a:rPr>
              <a:t>Ctrl </a:t>
            </a:r>
            <a:r>
              <a:rPr lang="en-US" altLang="zh-CN" sz="1600" dirty="0">
                <a:solidFill>
                  <a:srgbClr val="0070C0"/>
                </a:solidFill>
              </a:rPr>
              <a:t>+ Alt + </a:t>
            </a:r>
            <a:r>
              <a:rPr lang="en-US" altLang="zh-CN" sz="1600" dirty="0" smtClean="0">
                <a:solidFill>
                  <a:srgbClr val="0070C0"/>
                </a:solidFill>
              </a:rPr>
              <a:t>B</a:t>
            </a:r>
            <a:r>
              <a:rPr lang="zh-CN" altLang="en-US" sz="1600" dirty="0" smtClean="0">
                <a:solidFill>
                  <a:srgbClr val="0070C0"/>
                </a:solidFill>
              </a:rPr>
              <a:t>，</a:t>
            </a:r>
            <a:r>
              <a:rPr lang="en-US" altLang="zh-CN" sz="1600" dirty="0" err="1">
                <a:solidFill>
                  <a:srgbClr val="0070C0"/>
                </a:solidFill>
              </a:rPr>
              <a:t>Ctrl+Shift+B</a:t>
            </a:r>
            <a:endParaRPr lang="zh-CN" altLang="en-US" sz="1600" dirty="0">
              <a:solidFill>
                <a:srgbClr val="0070C0"/>
              </a:solidFill>
            </a:endParaRPr>
          </a:p>
          <a:p>
            <a:r>
              <a:rPr lang="en-US" altLang="zh-CN" sz="1600" dirty="0" smtClean="0">
                <a:solidFill>
                  <a:srgbClr val="0070C0"/>
                </a:solidFill>
              </a:rPr>
              <a:t> </a:t>
            </a:r>
            <a:endParaRPr lang="zh-CN" altLang="en-US" sz="1600" dirty="0">
              <a:solidFill>
                <a:srgbClr val="0070C0"/>
              </a:solidFill>
            </a:endParaRPr>
          </a:p>
        </p:txBody>
      </p:sp>
      <p:pic>
        <p:nvPicPr>
          <p:cNvPr id="10243" name="Picture 3" descr="C:\Users\pingda.ruan\Desktop\Intellij IDEA  的分享会\素材\Ctrl_B.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69458" y="655187"/>
            <a:ext cx="6741269" cy="434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468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2031325" cy="1631216"/>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smtClean="0">
                <a:solidFill>
                  <a:srgbClr val="080808"/>
                </a:solidFill>
                <a:cs typeface="+mn-ea"/>
                <a:sym typeface="+mn-lt"/>
              </a:rPr>
              <a:t>第</a:t>
            </a:r>
            <a:r>
              <a:rPr lang="zh-CN" altLang="en-US" sz="2800" b="1" dirty="0">
                <a:solidFill>
                  <a:srgbClr val="080808"/>
                </a:solidFill>
                <a:cs typeface="+mn-ea"/>
                <a:sym typeface="+mn-lt"/>
              </a:rPr>
              <a:t>三</a:t>
            </a:r>
            <a:r>
              <a:rPr lang="zh-CN" altLang="en-US" sz="2800" b="1" dirty="0" smtClean="0">
                <a:solidFill>
                  <a:srgbClr val="080808"/>
                </a:solidFill>
                <a:cs typeface="+mn-ea"/>
                <a:sym typeface="+mn-lt"/>
              </a:rPr>
              <a:t>部分</a:t>
            </a:r>
            <a:endParaRPr lang="en-US" altLang="zh-CN" sz="2800" b="1" dirty="0">
              <a:solidFill>
                <a:srgbClr val="080808"/>
              </a:solidFill>
              <a:cs typeface="+mn-ea"/>
              <a:sym typeface="+mn-lt"/>
            </a:endParaRPr>
          </a:p>
          <a:p>
            <a:pPr marL="0" lvl="1"/>
            <a:r>
              <a:rPr lang="zh-CN" altLang="en-US" sz="3600" b="1" dirty="0" smtClean="0">
                <a:latin typeface="微软雅黑" pitchFamily="34" charset="-122"/>
                <a:ea typeface="微软雅黑" pitchFamily="34" charset="-122"/>
              </a:rPr>
              <a:t>疑难杂症</a:t>
            </a:r>
            <a:endParaRPr lang="zh-CN" altLang="en-US" sz="3600" b="1" dirty="0">
              <a:latin typeface="微软雅黑" pitchFamily="34" charset="-122"/>
              <a:ea typeface="微软雅黑" pitchFamily="34" charset="-122"/>
            </a:endParaRPr>
          </a:p>
          <a:p>
            <a:pPr marL="0" lvl="1"/>
            <a:endParaRPr lang="zh-CN" altLang="en-US" sz="3600" b="1" dirty="0">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446"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8543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23"/>
          <p:cNvSpPr txBox="1"/>
          <p:nvPr/>
        </p:nvSpPr>
        <p:spPr>
          <a:xfrm>
            <a:off x="247119" y="249902"/>
            <a:ext cx="5258735" cy="311496"/>
          </a:xfrm>
          <a:prstGeom prst="rect">
            <a:avLst/>
          </a:prstGeom>
          <a:noFill/>
        </p:spPr>
        <p:txBody>
          <a:bodyPr wrap="square" lIns="0" tIns="0" rIns="0" bIns="0" rtlCol="0">
            <a:spAutoFit/>
          </a:bodyPr>
          <a:lstStyle/>
          <a:p>
            <a:pPr algn="ctr"/>
            <a:r>
              <a:rPr lang="en-US" altLang="zh-CN" sz="2024" b="1" dirty="0" smtClean="0">
                <a:latin typeface="微软雅黑" pitchFamily="34" charset="-122"/>
                <a:ea typeface="微软雅黑" pitchFamily="34" charset="-122"/>
              </a:rPr>
              <a:t>IntelliJ IDEA  </a:t>
            </a:r>
            <a:r>
              <a:rPr lang="zh-CN" altLang="en-US" sz="2024" b="1" dirty="0" smtClean="0">
                <a:latin typeface="微软雅黑" pitchFamily="34" charset="-122"/>
                <a:ea typeface="微软雅黑" pitchFamily="34" charset="-122"/>
              </a:rPr>
              <a:t>中的几个重要的概念</a:t>
            </a:r>
            <a:endParaRPr lang="zh-CN" altLang="en-US" sz="975" dirty="0">
              <a:latin typeface="微软雅黑" pitchFamily="34" charset="-122"/>
              <a:ea typeface="微软雅黑" pitchFamily="34" charset="-122"/>
            </a:endParaRPr>
          </a:p>
        </p:txBody>
      </p:sp>
      <p:sp>
        <p:nvSpPr>
          <p:cNvPr id="7" name="圆角矩形 6"/>
          <p:cNvSpPr/>
          <p:nvPr/>
        </p:nvSpPr>
        <p:spPr>
          <a:xfrm>
            <a:off x="614702" y="1839089"/>
            <a:ext cx="7965093" cy="3034468"/>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 name="圆角矩形 8"/>
          <p:cNvSpPr/>
          <p:nvPr/>
        </p:nvSpPr>
        <p:spPr>
          <a:xfrm>
            <a:off x="758945" y="805384"/>
            <a:ext cx="6693204" cy="697746"/>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0" name="组合 9"/>
          <p:cNvGrpSpPr/>
          <p:nvPr/>
        </p:nvGrpSpPr>
        <p:grpSpPr>
          <a:xfrm>
            <a:off x="835576" y="895166"/>
            <a:ext cx="518370" cy="518183"/>
            <a:chOff x="1764354" y="1805094"/>
            <a:chExt cx="484086" cy="484086"/>
          </a:xfrm>
        </p:grpSpPr>
        <p:sp>
          <p:nvSpPr>
            <p:cNvPr id="11" name="椭圆 10"/>
            <p:cNvSpPr/>
            <p:nvPr/>
          </p:nvSpPr>
          <p:spPr>
            <a:xfrm>
              <a:off x="1764354" y="1805094"/>
              <a:ext cx="484086" cy="484086"/>
            </a:xfrm>
            <a:prstGeom prst="ellipse">
              <a:avLst/>
            </a:prstGeom>
            <a:solidFill>
              <a:srgbClr val="E4E4E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文本框 44"/>
            <p:cNvSpPr txBox="1"/>
            <p:nvPr/>
          </p:nvSpPr>
          <p:spPr>
            <a:xfrm>
              <a:off x="1777262" y="1872927"/>
              <a:ext cx="458270" cy="409723"/>
            </a:xfrm>
            <a:prstGeom prst="rect">
              <a:avLst/>
            </a:prstGeom>
            <a:noFill/>
          </p:spPr>
          <p:txBody>
            <a:bodyPr wrap="square" rtlCol="0">
              <a:spAutoFit/>
            </a:bodyPr>
            <a:lstStyle/>
            <a:p>
              <a:pPr algn="ctr"/>
              <a:r>
                <a:rPr lang="en-US" altLang="zh-CN" sz="2250" dirty="0">
                  <a:solidFill>
                    <a:srgbClr val="FFB850"/>
                  </a:solidFill>
                  <a:latin typeface="Impact" panose="020B0806030902050204" pitchFamily="34" charset="0"/>
                </a:rPr>
                <a:t>01</a:t>
              </a:r>
              <a:endParaRPr lang="zh-CN" altLang="en-US" sz="2250" dirty="0">
                <a:solidFill>
                  <a:srgbClr val="FFB850"/>
                </a:solidFill>
                <a:latin typeface="Impact" panose="020B0806030902050204" pitchFamily="34" charset="0"/>
              </a:endParaRPr>
            </a:p>
          </p:txBody>
        </p:sp>
      </p:grpSp>
      <p:sp>
        <p:nvSpPr>
          <p:cNvPr id="19" name="文本框 23"/>
          <p:cNvSpPr txBox="1"/>
          <p:nvPr/>
        </p:nvSpPr>
        <p:spPr>
          <a:xfrm>
            <a:off x="1376414" y="895166"/>
            <a:ext cx="5878748" cy="412421"/>
          </a:xfrm>
          <a:prstGeom prst="rect">
            <a:avLst/>
          </a:prstGeom>
          <a:noFill/>
        </p:spPr>
        <p:txBody>
          <a:bodyPr wrap="square" rtlCol="0">
            <a:spAutoFit/>
          </a:bodyPr>
          <a:lstStyle/>
          <a:p>
            <a:pPr algn="just">
              <a:lnSpc>
                <a:spcPct val="130000"/>
              </a:lnSpc>
            </a:pP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Eclipse vs </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IntelliJ</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aphicFrame>
        <p:nvGraphicFramePr>
          <p:cNvPr id="22" name="表格 21"/>
          <p:cNvGraphicFramePr>
            <a:graphicFrameLocks noGrp="1"/>
          </p:cNvGraphicFramePr>
          <p:nvPr>
            <p:extLst>
              <p:ext uri="{D42A27DB-BD31-4B8C-83A1-F6EECF244321}">
                <p14:modId xmlns:p14="http://schemas.microsoft.com/office/powerpoint/2010/main" val="1815432520"/>
              </p:ext>
            </p:extLst>
          </p:nvPr>
        </p:nvGraphicFramePr>
        <p:xfrm>
          <a:off x="1325511" y="2071992"/>
          <a:ext cx="6096000" cy="1993900"/>
        </p:xfrm>
        <a:graphic>
          <a:graphicData uri="http://schemas.openxmlformats.org/drawingml/2006/table">
            <a:tbl>
              <a:tblPr firstRow="1" bandRow="1">
                <a:tableStyleId>{F5AB1C69-6EDB-4FF4-983F-18BD219EF322}</a:tableStyleId>
              </a:tblPr>
              <a:tblGrid>
                <a:gridCol w="3048000"/>
                <a:gridCol w="3048000"/>
              </a:tblGrid>
              <a:tr h="478071">
                <a:tc>
                  <a:txBody>
                    <a:bodyPr/>
                    <a:lstStyle/>
                    <a:p>
                      <a:pPr algn="ctr"/>
                      <a:r>
                        <a:rPr lang="en-US" altLang="zh-CN" sz="1400" dirty="0" smtClean="0"/>
                        <a:t>Eclipse</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dirty="0" smtClean="0"/>
                        <a:t>IntelliJ</a:t>
                      </a:r>
                      <a:endParaRPr lang="zh-CN" altLang="en-US" sz="1400" dirty="0" smtClean="0"/>
                    </a:p>
                    <a:p>
                      <a:pPr algn="ctr"/>
                      <a:endParaRPr lang="zh-CN" altLang="en-US" dirty="0"/>
                    </a:p>
                  </a:txBody>
                  <a:tcPr/>
                </a:tc>
              </a:tr>
              <a:tr h="370840">
                <a:tc>
                  <a:txBody>
                    <a:bodyPr/>
                    <a:lstStyle/>
                    <a:p>
                      <a:pPr algn="ctr"/>
                      <a:r>
                        <a:rPr lang="en-US" altLang="zh-CN" dirty="0" smtClean="0"/>
                        <a:t>workspace</a:t>
                      </a:r>
                      <a:endParaRPr lang="zh-CN" altLang="en-US" dirty="0"/>
                    </a:p>
                  </a:txBody>
                  <a:tcPr/>
                </a:tc>
                <a:tc>
                  <a:txBody>
                    <a:bodyPr/>
                    <a:lstStyle/>
                    <a:p>
                      <a:pPr algn="ctr"/>
                      <a:r>
                        <a:rPr lang="en-US" altLang="zh-CN" dirty="0" smtClean="0"/>
                        <a:t>project</a:t>
                      </a:r>
                      <a:endParaRPr lang="zh-CN" altLang="en-US" dirty="0"/>
                    </a:p>
                  </a:txBody>
                  <a:tcPr/>
                </a:tc>
              </a:tr>
              <a:tr h="370840">
                <a:tc>
                  <a:txBody>
                    <a:bodyPr/>
                    <a:lstStyle/>
                    <a:p>
                      <a:pPr algn="ctr"/>
                      <a:r>
                        <a:rPr lang="en-US" altLang="zh-CN" dirty="0" smtClean="0"/>
                        <a:t>project</a:t>
                      </a:r>
                      <a:endParaRPr lang="zh-CN" altLang="en-US" dirty="0"/>
                    </a:p>
                  </a:txBody>
                  <a:tcPr/>
                </a:tc>
                <a:tc>
                  <a:txBody>
                    <a:bodyPr/>
                    <a:lstStyle/>
                    <a:p>
                      <a:pPr algn="ctr"/>
                      <a:r>
                        <a:rPr lang="en-US" altLang="zh-CN" dirty="0" smtClean="0"/>
                        <a:t>module</a:t>
                      </a:r>
                      <a:endParaRPr lang="zh-CN" altLang="en-US" dirty="0"/>
                    </a:p>
                  </a:txBody>
                  <a:tcPr/>
                </a:tc>
              </a:tr>
              <a:tr h="370840">
                <a:tc>
                  <a:txBody>
                    <a:bodyPr/>
                    <a:lstStyle/>
                    <a:p>
                      <a:pPr algn="ctr"/>
                      <a:r>
                        <a:rPr lang="en-US" altLang="zh-CN" dirty="0" smtClean="0"/>
                        <a:t> project-specific JRE</a:t>
                      </a:r>
                      <a:endParaRPr lang="zh-CN" altLang="en-US" dirty="0"/>
                    </a:p>
                  </a:txBody>
                  <a:tcPr/>
                </a:tc>
                <a:tc>
                  <a:txBody>
                    <a:bodyPr/>
                    <a:lstStyle/>
                    <a:p>
                      <a:pPr algn="ctr"/>
                      <a:r>
                        <a:rPr lang="en-US" altLang="zh-CN" dirty="0" smtClean="0"/>
                        <a:t>a module JDK</a:t>
                      </a:r>
                      <a:endParaRPr lang="zh-CN" altLang="en-US" dirty="0"/>
                    </a:p>
                  </a:txBody>
                  <a:tcPr/>
                </a:tc>
              </a:tr>
              <a:tr h="370840">
                <a:tc>
                  <a:txBody>
                    <a:bodyPr/>
                    <a:lstStyle/>
                    <a:p>
                      <a:pPr algn="ctr"/>
                      <a:r>
                        <a:rPr lang="en-US" altLang="zh-CN" dirty="0" smtClean="0"/>
                        <a:t> user library</a:t>
                      </a:r>
                      <a:endParaRPr lang="zh-CN" altLang="en-US" dirty="0"/>
                    </a:p>
                  </a:txBody>
                  <a:tcPr/>
                </a:tc>
                <a:tc>
                  <a:txBody>
                    <a:bodyPr/>
                    <a:lstStyle/>
                    <a:p>
                      <a:pPr algn="ctr"/>
                      <a:r>
                        <a:rPr lang="en-US" altLang="zh-CN" dirty="0" smtClean="0"/>
                        <a:t>global library</a:t>
                      </a:r>
                      <a:endParaRPr lang="zh-CN" altLang="en-US" dirty="0"/>
                    </a:p>
                  </a:txBody>
                  <a:tcPr/>
                </a:tc>
              </a:tr>
            </a:tbl>
          </a:graphicData>
        </a:graphic>
      </p:graphicFrame>
    </p:spTree>
    <p:extLst>
      <p:ext uri="{BB962C8B-B14F-4D97-AF65-F5344CB8AC3E}">
        <p14:creationId xmlns:p14="http://schemas.microsoft.com/office/powerpoint/2010/main" val="961548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4647426" cy="1631216"/>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a:solidFill>
                  <a:srgbClr val="080808"/>
                </a:solidFill>
                <a:cs typeface="+mn-ea"/>
                <a:sym typeface="+mn-lt"/>
              </a:rPr>
              <a:t>第</a:t>
            </a:r>
            <a:r>
              <a:rPr lang="zh-CN" altLang="en-US" sz="2800" b="1" dirty="0" smtClean="0">
                <a:solidFill>
                  <a:srgbClr val="080808"/>
                </a:solidFill>
                <a:cs typeface="+mn-ea"/>
                <a:sym typeface="+mn-lt"/>
              </a:rPr>
              <a:t>一部分</a:t>
            </a:r>
            <a:endParaRPr lang="en-US" altLang="zh-CN" sz="2800" b="1" dirty="0">
              <a:solidFill>
                <a:srgbClr val="080808"/>
              </a:solidFill>
              <a:cs typeface="+mn-ea"/>
              <a:sym typeface="+mn-lt"/>
            </a:endParaRPr>
          </a:p>
          <a:p>
            <a:pPr marL="0" lvl="1"/>
            <a:r>
              <a:rPr lang="en-US" altLang="zh-CN" sz="3600" b="1" dirty="0" smtClean="0">
                <a:cs typeface="+mn-ea"/>
                <a:sym typeface="+mn-lt"/>
              </a:rPr>
              <a:t> IDEA</a:t>
            </a:r>
            <a:r>
              <a:rPr lang="zh-CN" altLang="en-US" sz="3600" b="1" dirty="0">
                <a:latin typeface="微软雅黑" pitchFamily="34" charset="-122"/>
                <a:ea typeface="微软雅黑" pitchFamily="34" charset="-122"/>
              </a:rPr>
              <a:t>介绍和基本信息</a:t>
            </a:r>
          </a:p>
          <a:p>
            <a:pPr marL="0" lvl="1"/>
            <a:endParaRPr lang="zh-CN" altLang="en-US" sz="3600" b="1" dirty="0">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446"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992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17426" y="396263"/>
            <a:ext cx="6693204" cy="697746"/>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3" name="组合 12"/>
          <p:cNvGrpSpPr/>
          <p:nvPr/>
        </p:nvGrpSpPr>
        <p:grpSpPr>
          <a:xfrm>
            <a:off x="594056" y="493259"/>
            <a:ext cx="518370" cy="518183"/>
            <a:chOff x="1764354" y="2940605"/>
            <a:chExt cx="484086" cy="484086"/>
          </a:xfrm>
        </p:grpSpPr>
        <p:sp>
          <p:nvSpPr>
            <p:cNvPr id="14" name="椭圆 13"/>
            <p:cNvSpPr/>
            <p:nvPr/>
          </p:nvSpPr>
          <p:spPr>
            <a:xfrm>
              <a:off x="1764354" y="2940605"/>
              <a:ext cx="484086" cy="484086"/>
            </a:xfrm>
            <a:prstGeom prst="ellipse">
              <a:avLst/>
            </a:prstGeom>
            <a:solidFill>
              <a:srgbClr val="E4E4E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 name="文本框 45"/>
            <p:cNvSpPr txBox="1"/>
            <p:nvPr/>
          </p:nvSpPr>
          <p:spPr>
            <a:xfrm>
              <a:off x="1777262" y="3008865"/>
              <a:ext cx="458270" cy="409723"/>
            </a:xfrm>
            <a:prstGeom prst="rect">
              <a:avLst/>
            </a:prstGeom>
            <a:noFill/>
          </p:spPr>
          <p:txBody>
            <a:bodyPr wrap="square" rtlCol="0">
              <a:spAutoFit/>
            </a:bodyPr>
            <a:lstStyle/>
            <a:p>
              <a:pPr algn="ctr"/>
              <a:r>
                <a:rPr lang="en-US" altLang="zh-CN" sz="2250" dirty="0">
                  <a:solidFill>
                    <a:srgbClr val="01ACBE"/>
                  </a:solidFill>
                  <a:latin typeface="Impact" panose="020B0806030902050204" pitchFamily="34" charset="0"/>
                </a:rPr>
                <a:t>02</a:t>
              </a:r>
              <a:endParaRPr lang="zh-CN" altLang="en-US" sz="2250" dirty="0">
                <a:solidFill>
                  <a:srgbClr val="01ACBE"/>
                </a:solidFill>
                <a:latin typeface="Impact" panose="020B0806030902050204" pitchFamily="34" charset="0"/>
              </a:endParaRPr>
            </a:p>
          </p:txBody>
        </p:sp>
      </p:grpSp>
      <p:sp>
        <p:nvSpPr>
          <p:cNvPr id="20" name="文本框 23"/>
          <p:cNvSpPr txBox="1"/>
          <p:nvPr/>
        </p:nvSpPr>
        <p:spPr>
          <a:xfrm>
            <a:off x="1134894" y="508419"/>
            <a:ext cx="5431276" cy="412421"/>
          </a:xfrm>
          <a:prstGeom prst="rect">
            <a:avLst/>
          </a:prstGeom>
          <a:noFill/>
        </p:spPr>
        <p:txBody>
          <a:bodyPr wrap="square" rtlCol="0">
            <a:spAutoFit/>
          </a:bodyPr>
          <a:lstStyle/>
          <a:p>
            <a:pPr algn="just">
              <a:lnSpc>
                <a:spcPct val="1300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 IntelliJ  IDEA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中文件夹颜色代表的意义</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614703" y="1322962"/>
            <a:ext cx="7371706" cy="3463045"/>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pic>
        <p:nvPicPr>
          <p:cNvPr id="10241" name="Picture 1" descr="C:\Users\pingda.ruan\Desktop\Intellij IDEA  的分享会\素材\QQ截图201612260059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570" y="1468774"/>
            <a:ext cx="3023985" cy="2986373"/>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3"/>
          <p:cNvSpPr txBox="1"/>
          <p:nvPr/>
        </p:nvSpPr>
        <p:spPr>
          <a:xfrm>
            <a:off x="4646430" y="1601690"/>
            <a:ext cx="2564200" cy="412421"/>
          </a:xfrm>
          <a:prstGeom prst="rect">
            <a:avLst/>
          </a:prstGeom>
          <a:noFill/>
        </p:spPr>
        <p:txBody>
          <a:bodyPr wrap="square" rtlCol="0">
            <a:spAutoFit/>
          </a:bodyPr>
          <a:lstStyle/>
          <a:p>
            <a:pPr algn="just">
              <a:lnSpc>
                <a:spcPct val="130000"/>
              </a:lnSpc>
            </a:pPr>
            <a:r>
              <a:rPr lang="zh-CN" altLang="en-US" sz="1600" dirty="0" smtClean="0">
                <a:solidFill>
                  <a:srgbClr val="FF0000"/>
                </a:solidFill>
                <a:latin typeface="微软雅黑" panose="020B0503020204020204" pitchFamily="34" charset="-122"/>
                <a:ea typeface="微软雅黑" panose="020B0503020204020204" pitchFamily="34" charset="-122"/>
              </a:rPr>
              <a:t>注</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：排除文件的目录标志</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72162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17426" y="207083"/>
            <a:ext cx="6693204" cy="697746"/>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6" name="组合 15"/>
          <p:cNvGrpSpPr/>
          <p:nvPr/>
        </p:nvGrpSpPr>
        <p:grpSpPr>
          <a:xfrm>
            <a:off x="594056" y="386646"/>
            <a:ext cx="518370" cy="518183"/>
            <a:chOff x="1764354" y="4069797"/>
            <a:chExt cx="484086" cy="484086"/>
          </a:xfrm>
        </p:grpSpPr>
        <p:sp>
          <p:nvSpPr>
            <p:cNvPr id="17" name="椭圆 16"/>
            <p:cNvSpPr/>
            <p:nvPr/>
          </p:nvSpPr>
          <p:spPr>
            <a:xfrm>
              <a:off x="1764354" y="4069797"/>
              <a:ext cx="484086" cy="484086"/>
            </a:xfrm>
            <a:prstGeom prst="ellipse">
              <a:avLst/>
            </a:prstGeom>
            <a:solidFill>
              <a:srgbClr val="E4E4E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文本框 46"/>
            <p:cNvSpPr txBox="1"/>
            <p:nvPr/>
          </p:nvSpPr>
          <p:spPr>
            <a:xfrm>
              <a:off x="1777262" y="4128622"/>
              <a:ext cx="458270" cy="409723"/>
            </a:xfrm>
            <a:prstGeom prst="rect">
              <a:avLst/>
            </a:prstGeom>
            <a:noFill/>
          </p:spPr>
          <p:txBody>
            <a:bodyPr wrap="square" rtlCol="0">
              <a:spAutoFit/>
            </a:bodyPr>
            <a:lstStyle/>
            <a:p>
              <a:pPr algn="ctr"/>
              <a:r>
                <a:rPr lang="en-US" altLang="zh-CN" sz="2250" dirty="0">
                  <a:solidFill>
                    <a:srgbClr val="E87071"/>
                  </a:solidFill>
                  <a:latin typeface="Impact" panose="020B0806030902050204" pitchFamily="34" charset="0"/>
                </a:rPr>
                <a:t>03</a:t>
              </a:r>
              <a:endParaRPr lang="zh-CN" altLang="en-US" sz="2250" dirty="0">
                <a:solidFill>
                  <a:srgbClr val="E87071"/>
                </a:solidFill>
                <a:latin typeface="Impact" panose="020B0806030902050204" pitchFamily="34" charset="0"/>
              </a:endParaRPr>
            </a:p>
          </p:txBody>
        </p:sp>
      </p:grpSp>
      <p:sp>
        <p:nvSpPr>
          <p:cNvPr id="21" name="文本框 23"/>
          <p:cNvSpPr txBox="1"/>
          <p:nvPr/>
        </p:nvSpPr>
        <p:spPr>
          <a:xfrm>
            <a:off x="1134894" y="419003"/>
            <a:ext cx="5878748" cy="412421"/>
          </a:xfrm>
          <a:prstGeom prst="rect">
            <a:avLst/>
          </a:prstGeom>
          <a:noFill/>
        </p:spPr>
        <p:txBody>
          <a:bodyPr wrap="square" rtlCol="0">
            <a:spAutoFit/>
          </a:bodyPr>
          <a:lstStyle/>
          <a:p>
            <a:pPr algn="just">
              <a:lnSpc>
                <a:spcPct val="1300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IntelliJ  IDEA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中  </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M</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ake ,Compile ,Build</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 </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,Rebuild, Artifacts</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390967" y="1022524"/>
            <a:ext cx="8004003" cy="4120975"/>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783571783"/>
              </p:ext>
            </p:extLst>
          </p:nvPr>
        </p:nvGraphicFramePr>
        <p:xfrm>
          <a:off x="846926" y="1181776"/>
          <a:ext cx="6994808" cy="3176215"/>
        </p:xfrm>
        <a:graphic>
          <a:graphicData uri="http://schemas.openxmlformats.org/drawingml/2006/table">
            <a:tbl>
              <a:tblPr firstRow="1" bandRow="1">
                <a:tableStyleId>{F5AB1C69-6EDB-4FF4-983F-18BD219EF322}</a:tableStyleId>
              </a:tblPr>
              <a:tblGrid>
                <a:gridCol w="1488954"/>
                <a:gridCol w="5505854"/>
              </a:tblGrid>
              <a:tr h="335739">
                <a:tc>
                  <a:txBody>
                    <a:bodyPr/>
                    <a:lstStyle/>
                    <a:p>
                      <a:r>
                        <a:rPr lang="zh-CN" altLang="en-US" dirty="0" smtClean="0"/>
                        <a:t>选项</a:t>
                      </a:r>
                      <a:endParaRPr lang="zh-CN" altLang="en-US" dirty="0"/>
                    </a:p>
                  </a:txBody>
                  <a:tcPr/>
                </a:tc>
                <a:tc>
                  <a:txBody>
                    <a:bodyPr/>
                    <a:lstStyle/>
                    <a:p>
                      <a:r>
                        <a:rPr lang="zh-CN" altLang="en-US" dirty="0" smtClean="0"/>
                        <a:t>说明</a:t>
                      </a:r>
                      <a:endParaRPr lang="zh-CN" altLang="en-US" dirty="0"/>
                    </a:p>
                  </a:txBody>
                  <a:tcPr/>
                </a:tc>
              </a:tr>
              <a:tr h="350196">
                <a:tc>
                  <a:txBody>
                    <a:bodyPr/>
                    <a:lstStyle/>
                    <a:p>
                      <a:r>
                        <a:rPr lang="en-US" altLang="zh-CN" dirty="0" smtClean="0"/>
                        <a:t>Make  Project</a:t>
                      </a:r>
                      <a:endParaRPr lang="zh-CN" altLang="en-US" dirty="0"/>
                    </a:p>
                  </a:txBody>
                  <a:tcPr/>
                </a:tc>
                <a:tc>
                  <a:txBody>
                    <a:bodyPr/>
                    <a:lstStyle/>
                    <a:p>
                      <a:pPr algn="l"/>
                      <a:r>
                        <a:rPr lang="en-US" dirty="0"/>
                        <a:t>Compile all modified and dependent files in a project. </a:t>
                      </a:r>
                    </a:p>
                  </a:txBody>
                  <a:tcPr/>
                </a:tc>
              </a:tr>
              <a:tr h="345305">
                <a:tc>
                  <a:txBody>
                    <a:bodyPr/>
                    <a:lstStyle/>
                    <a:p>
                      <a:r>
                        <a:rPr lang="en-US" altLang="zh-CN" dirty="0" smtClean="0"/>
                        <a:t>Compile</a:t>
                      </a:r>
                      <a:endParaRPr lang="zh-CN" altLang="en-US" dirty="0"/>
                    </a:p>
                  </a:txBody>
                  <a:tcPr/>
                </a:tc>
                <a:tc>
                  <a:txBody>
                    <a:bodyPr/>
                    <a:lstStyle/>
                    <a:p>
                      <a:pPr algn="l"/>
                      <a:r>
                        <a:rPr lang="en-US" dirty="0"/>
                        <a:t>Compile selected file/package. </a:t>
                      </a:r>
                    </a:p>
                  </a:txBody>
                  <a:tcPr/>
                </a:tc>
              </a:tr>
              <a:tr h="549640">
                <a:tc>
                  <a:txBody>
                    <a:bodyPr/>
                    <a:lstStyle/>
                    <a:p>
                      <a:r>
                        <a:rPr lang="en-US" altLang="zh-CN" dirty="0" smtClean="0"/>
                        <a:t>Build Project</a:t>
                      </a:r>
                      <a:endParaRPr lang="zh-CN" altLang="en-US" dirty="0"/>
                    </a:p>
                  </a:txBody>
                  <a:tcPr/>
                </a:tc>
                <a:tc>
                  <a:txBody>
                    <a:bodyPr/>
                    <a:lstStyle/>
                    <a:p>
                      <a:r>
                        <a:rPr lang="en-US" altLang="zh-CN" sz="1350" kern="1200" dirty="0" smtClean="0">
                          <a:effectLst/>
                        </a:rPr>
                        <a:t>All the source files in the entire project modified since the last compilation, are compiled</a:t>
                      </a:r>
                      <a:endParaRPr lang="zh-CN" altLang="en-US" dirty="0"/>
                    </a:p>
                  </a:txBody>
                  <a:tcPr/>
                </a:tc>
              </a:tr>
              <a:tr h="549640">
                <a:tc>
                  <a:txBody>
                    <a:bodyPr/>
                    <a:lstStyle/>
                    <a:p>
                      <a:r>
                        <a:rPr lang="en-US" altLang="zh-CN" dirty="0" smtClean="0"/>
                        <a:t>Build  Module</a:t>
                      </a:r>
                      <a:endParaRPr lang="zh-CN" altLang="en-US" dirty="0"/>
                    </a:p>
                  </a:txBody>
                  <a:tcPr/>
                </a:tc>
                <a:tc>
                  <a:txBody>
                    <a:bodyPr/>
                    <a:lstStyle/>
                    <a:p>
                      <a:r>
                        <a:rPr lang="en-US" altLang="zh-CN" sz="1350" kern="1200" dirty="0" smtClean="0">
                          <a:effectLst/>
                        </a:rPr>
                        <a:t>Compiles recursively are all the source files which have been modified since the last compilation in the selected module, as well as in all the modules it depends on. Refer to the section </a:t>
                      </a:r>
                      <a:r>
                        <a:rPr lang="en-US" altLang="zh-CN" sz="1350" u="none" strike="noStrike" kern="1200" dirty="0" smtClean="0">
                          <a:effectLst/>
                          <a:hlinkClick r:id="rId2"/>
                        </a:rPr>
                        <a:t>Building Module</a:t>
                      </a:r>
                      <a:r>
                        <a:rPr lang="en-US" altLang="zh-CN" sz="1350" kern="1200" dirty="0" smtClean="0">
                          <a:effectLst/>
                        </a:rPr>
                        <a:t> for details.</a:t>
                      </a:r>
                      <a:endParaRPr lang="zh-CN" altLang="en-US" dirty="0"/>
                    </a:p>
                  </a:txBody>
                  <a:tcPr/>
                </a:tc>
              </a:tr>
              <a:tr h="369650">
                <a:tc>
                  <a:txBody>
                    <a:bodyPr/>
                    <a:lstStyle/>
                    <a:p>
                      <a:r>
                        <a:rPr lang="en-US" altLang="zh-CN" dirty="0" smtClean="0"/>
                        <a:t>Rebuild Project</a:t>
                      </a:r>
                      <a:endParaRPr lang="zh-CN" altLang="en-US" dirty="0"/>
                    </a:p>
                  </a:txBody>
                  <a:tcPr/>
                </a:tc>
                <a:tc>
                  <a:txBody>
                    <a:bodyPr/>
                    <a:lstStyle/>
                    <a:p>
                      <a:r>
                        <a:rPr lang="en-US" altLang="zh-CN" dirty="0" smtClean="0"/>
                        <a:t> </a:t>
                      </a:r>
                      <a:r>
                        <a:rPr lang="en-US" altLang="zh-CN" sz="1350" kern="1200" dirty="0" smtClean="0">
                          <a:effectLst/>
                        </a:rPr>
                        <a:t> All the source files in the project are recompiled. Clean</a:t>
                      </a:r>
                      <a:r>
                        <a:rPr lang="en-US" altLang="zh-CN" sz="1350" kern="1200" baseline="0" dirty="0" smtClean="0">
                          <a:effectLst/>
                        </a:rPr>
                        <a:t> -&gt; Build</a:t>
                      </a:r>
                      <a:endParaRPr lang="zh-CN" altLang="en-US" dirty="0"/>
                    </a:p>
                  </a:txBody>
                  <a:tcPr/>
                </a:tc>
              </a:tr>
              <a:tr h="311285">
                <a:tc>
                  <a:txBody>
                    <a:bodyPr/>
                    <a:lstStyle/>
                    <a:p>
                      <a:r>
                        <a:rPr lang="en-US" altLang="zh-CN" dirty="0" smtClean="0"/>
                        <a:t>Build  Artifacts</a:t>
                      </a:r>
                      <a:endParaRPr lang="zh-CN" altLang="en-US" dirty="0"/>
                    </a:p>
                  </a:txBody>
                  <a:tcPr/>
                </a:tc>
                <a:tc>
                  <a:txBody>
                    <a:bodyPr/>
                    <a:lstStyle/>
                    <a:p>
                      <a:r>
                        <a:rPr lang="zh-CN" altLang="en-US" dirty="0" smtClean="0"/>
                        <a:t>重新生成</a:t>
                      </a:r>
                      <a:r>
                        <a:rPr lang="en-US" altLang="zh-CN" dirty="0" smtClean="0"/>
                        <a:t>war</a:t>
                      </a:r>
                      <a:endParaRPr lang="zh-CN" altLang="en-US" dirty="0"/>
                    </a:p>
                  </a:txBody>
                  <a:tcPr/>
                </a:tc>
              </a:tr>
            </a:tbl>
          </a:graphicData>
        </a:graphic>
      </p:graphicFrame>
      <p:sp>
        <p:nvSpPr>
          <p:cNvPr id="24" name="文本框 23"/>
          <p:cNvSpPr txBox="1"/>
          <p:nvPr/>
        </p:nvSpPr>
        <p:spPr>
          <a:xfrm>
            <a:off x="853239" y="4515420"/>
            <a:ext cx="6987253" cy="472437"/>
          </a:xfrm>
          <a:prstGeom prst="rect">
            <a:avLst/>
          </a:prstGeom>
          <a:noFill/>
        </p:spPr>
        <p:txBody>
          <a:bodyPr wrap="square" rtlCol="0">
            <a:spAutoFit/>
          </a:bodyPr>
          <a:lstStyle/>
          <a:p>
            <a:pPr algn="just">
              <a:lnSpc>
                <a:spcPct val="130000"/>
              </a:lnSpc>
            </a:pPr>
            <a:r>
              <a:rPr lang="zh-CN" altLang="en-US" sz="1000" dirty="0" smtClean="0">
                <a:solidFill>
                  <a:prstClr val="black">
                    <a:lumMod val="50000"/>
                    <a:lumOff val="50000"/>
                  </a:prstClr>
                </a:solidFill>
                <a:latin typeface="微软雅黑" panose="020B0503020204020204" pitchFamily="34" charset="-122"/>
                <a:ea typeface="微软雅黑" panose="020B0503020204020204" pitchFamily="34" charset="-122"/>
              </a:rPr>
              <a:t>英文解释连接：</a:t>
            </a: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rPr>
              <a:t>https://intellij-support.jetbrains.com/hc/en-us/community/posts/206866915-understanding-build-vs-rebuild-vs-make-vs-compile</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72162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2000"/>
                            </p:stCondLst>
                            <p:childTnLst>
                              <p:par>
                                <p:cTn id="23" presetID="16" presetClass="entr" presetSubtype="21"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arn(inVertical)">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22" grpId="0" animBg="1"/>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9422827"/>
              </p:ext>
            </p:extLst>
          </p:nvPr>
        </p:nvGraphicFramePr>
        <p:xfrm>
          <a:off x="273059" y="291830"/>
          <a:ext cx="8783392" cy="4736388"/>
        </p:xfrm>
        <a:graphic>
          <a:graphicData uri="http://schemas.openxmlformats.org/drawingml/2006/table">
            <a:tbl>
              <a:tblPr firstRow="1" bandRow="1">
                <a:tableStyleId>{F5AB1C69-6EDB-4FF4-983F-18BD219EF322}</a:tableStyleId>
              </a:tblPr>
              <a:tblGrid>
                <a:gridCol w="2689123"/>
                <a:gridCol w="6094269"/>
              </a:tblGrid>
              <a:tr h="383742">
                <a:tc>
                  <a:txBody>
                    <a:bodyPr/>
                    <a:lstStyle/>
                    <a:p>
                      <a:r>
                        <a:rPr lang="en-US" altLang="zh-CN" dirty="0" smtClean="0"/>
                        <a:t> </a:t>
                      </a:r>
                      <a:r>
                        <a:rPr lang="zh-CN" altLang="en-US" dirty="0" smtClean="0"/>
                        <a:t>问题描述</a:t>
                      </a:r>
                      <a:endParaRPr lang="zh-CN" altLang="en-US" dirty="0"/>
                    </a:p>
                  </a:txBody>
                  <a:tcPr/>
                </a:tc>
                <a:tc>
                  <a:txBody>
                    <a:bodyPr/>
                    <a:lstStyle/>
                    <a:p>
                      <a:r>
                        <a:rPr lang="en-US" altLang="zh-CN" dirty="0" smtClean="0"/>
                        <a:t> </a:t>
                      </a:r>
                      <a:r>
                        <a:rPr lang="zh-CN" altLang="en-US" dirty="0" smtClean="0"/>
                        <a:t>解决办法</a:t>
                      </a:r>
                      <a:endParaRPr lang="zh-CN" altLang="en-US" dirty="0"/>
                    </a:p>
                  </a:txBody>
                  <a:tcPr/>
                </a:tc>
              </a:tr>
              <a:tr h="482020">
                <a:tc>
                  <a:txBody>
                    <a:bodyPr/>
                    <a:lstStyle/>
                    <a:p>
                      <a:r>
                        <a:rPr lang="en-US" altLang="zh-CN" sz="1100" dirty="0" smtClean="0"/>
                        <a:t>Tomcat </a:t>
                      </a:r>
                      <a:r>
                        <a:rPr lang="zh-CN" altLang="en-US" sz="1100" dirty="0" smtClean="0"/>
                        <a:t>乱码</a:t>
                      </a:r>
                      <a:r>
                        <a:rPr lang="en-US" altLang="zh-CN" sz="1100" dirty="0" smtClean="0"/>
                        <a:t>/</a:t>
                      </a:r>
                      <a:r>
                        <a:rPr lang="zh-CN" altLang="en-US" sz="1100" dirty="0" smtClean="0"/>
                        <a:t>控制台乱码</a:t>
                      </a:r>
                      <a:endParaRPr lang="zh-CN" altLang="en-US" sz="1100" dirty="0"/>
                    </a:p>
                  </a:txBody>
                  <a:tcPr/>
                </a:tc>
                <a:tc>
                  <a:txBody>
                    <a:bodyPr/>
                    <a:lstStyle/>
                    <a:p>
                      <a:r>
                        <a:rPr lang="en-US" altLang="zh-CN" sz="1100" dirty="0" smtClean="0"/>
                        <a:t>1. </a:t>
                      </a:r>
                      <a:r>
                        <a:rPr lang="zh-CN" altLang="en-US" sz="1100" dirty="0" smtClean="0"/>
                        <a:t>字体    </a:t>
                      </a:r>
                      <a:r>
                        <a:rPr lang="en-US" altLang="zh-CN" sz="1100" dirty="0" smtClean="0"/>
                        <a:t>2. </a:t>
                      </a:r>
                      <a:r>
                        <a:rPr lang="zh-CN" altLang="en-US" sz="1100" dirty="0" smtClean="0"/>
                        <a:t>文件编码</a:t>
                      </a:r>
                      <a:r>
                        <a:rPr lang="zh-CN" altLang="en-US" sz="1100" baseline="0" dirty="0" smtClean="0"/>
                        <a:t>    </a:t>
                      </a:r>
                      <a:r>
                        <a:rPr lang="en-US" altLang="zh-CN" sz="1100" baseline="0" dirty="0" smtClean="0"/>
                        <a:t>3 </a:t>
                      </a:r>
                      <a:r>
                        <a:rPr lang="en-US" altLang="zh-CN" sz="1100" baseline="0" dirty="0" err="1" smtClean="0"/>
                        <a:t>jvm</a:t>
                      </a:r>
                      <a:r>
                        <a:rPr lang="en-US" altLang="zh-CN" sz="1100" baseline="0" dirty="0" smtClean="0"/>
                        <a:t>  </a:t>
                      </a:r>
                      <a:r>
                        <a:rPr lang="zh-CN" altLang="en-US" sz="1100" kern="1200" dirty="0" smtClean="0">
                          <a:effectLst/>
                        </a:rPr>
                        <a:t>在</a:t>
                      </a:r>
                      <a:r>
                        <a:rPr lang="en-US" altLang="zh-CN" sz="1100" kern="1200" dirty="0" err="1" smtClean="0">
                          <a:effectLst/>
                        </a:rPr>
                        <a:t>idea.exe.vmoptions</a:t>
                      </a:r>
                      <a:r>
                        <a:rPr lang="en-US" altLang="zh-CN" sz="1100" kern="1200" dirty="0" smtClean="0">
                          <a:effectLst/>
                        </a:rPr>
                        <a:t> </a:t>
                      </a:r>
                      <a:r>
                        <a:rPr lang="zh-CN" altLang="en-US" sz="1100" kern="1200" dirty="0" smtClean="0">
                          <a:effectLst/>
                        </a:rPr>
                        <a:t>和</a:t>
                      </a:r>
                      <a:r>
                        <a:rPr lang="en-US" altLang="zh-CN" sz="1100" kern="1200" dirty="0" smtClean="0">
                          <a:effectLst/>
                        </a:rPr>
                        <a:t>idea64.exe.vmoptions </a:t>
                      </a:r>
                      <a:r>
                        <a:rPr lang="zh-CN" altLang="en-US" sz="1100" kern="1200" dirty="0" smtClean="0">
                          <a:effectLst/>
                        </a:rPr>
                        <a:t>最后一行添加：</a:t>
                      </a: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100" kern="1200" dirty="0" smtClean="0">
                          <a:effectLst/>
                        </a:rPr>
                        <a:t> </a:t>
                      </a:r>
                      <a:r>
                        <a:rPr lang="en-US" altLang="zh-CN" sz="1100" kern="1200" dirty="0" smtClean="0">
                          <a:effectLst/>
                        </a:rPr>
                        <a:t>4. </a:t>
                      </a:r>
                      <a:r>
                        <a:rPr lang="zh-CN" altLang="en-US" sz="1100" kern="1200" dirty="0" smtClean="0">
                          <a:effectLst/>
                        </a:rPr>
                        <a:t>更换</a:t>
                      </a:r>
                      <a:r>
                        <a:rPr lang="en-US" altLang="zh-CN" sz="1100" kern="1200" dirty="0" smtClean="0">
                          <a:effectLst/>
                        </a:rPr>
                        <a:t>tomcat</a:t>
                      </a:r>
                      <a:r>
                        <a:rPr lang="en-US" altLang="zh-CN" sz="1100" kern="1200" baseline="0" dirty="0" smtClean="0">
                          <a:effectLst/>
                        </a:rPr>
                        <a:t> 7</a:t>
                      </a:r>
                      <a:r>
                        <a:rPr lang="zh-CN" altLang="en-US" sz="1100" kern="1200" dirty="0" smtClean="0">
                          <a:effectLst/>
                        </a:rPr>
                        <a:t>                                                 </a:t>
                      </a:r>
                      <a:r>
                        <a:rPr lang="en-US" altLang="zh-CN" sz="1100" kern="1200" dirty="0" smtClean="0">
                          <a:effectLst/>
                        </a:rPr>
                        <a:t>-</a:t>
                      </a:r>
                      <a:r>
                        <a:rPr lang="en-US" altLang="zh-CN" sz="1100" kern="1200" dirty="0" err="1" smtClean="0">
                          <a:effectLst/>
                        </a:rPr>
                        <a:t>Dfile.encoding</a:t>
                      </a:r>
                      <a:r>
                        <a:rPr lang="en-US" altLang="zh-CN" sz="1100" kern="1200" dirty="0" smtClean="0">
                          <a:effectLst/>
                        </a:rPr>
                        <a:t>=UTF-8</a:t>
                      </a:r>
                      <a:endParaRPr lang="en-US" altLang="zh-CN" sz="1100" b="0" i="0" kern="1200" dirty="0" smtClean="0">
                        <a:solidFill>
                          <a:schemeClr val="dk1"/>
                        </a:solidFill>
                        <a:effectLst/>
                        <a:latin typeface="+mn-lt"/>
                        <a:ea typeface="+mn-ea"/>
                        <a:cs typeface="+mn-cs"/>
                      </a:endParaRPr>
                    </a:p>
                  </a:txBody>
                  <a:tcPr/>
                </a:tc>
              </a:tr>
              <a:tr h="272375">
                <a:tc>
                  <a:txBody>
                    <a:bodyPr/>
                    <a:lstStyle/>
                    <a:p>
                      <a:r>
                        <a:rPr lang="en-US" altLang="zh-CN" sz="1100" dirty="0" smtClean="0"/>
                        <a:t>Java </a:t>
                      </a:r>
                      <a:r>
                        <a:rPr lang="zh-CN" altLang="en-US" sz="1100" dirty="0" smtClean="0"/>
                        <a:t>文件 变成 </a:t>
                      </a:r>
                      <a:r>
                        <a:rPr lang="en-US" altLang="zh-CN" sz="1100" dirty="0" smtClean="0"/>
                        <a:t>‘j” </a:t>
                      </a:r>
                      <a:r>
                        <a:rPr lang="zh-CN" altLang="en-US" sz="1100" dirty="0" smtClean="0"/>
                        <a:t>开头图标无法运行</a:t>
                      </a:r>
                      <a:endParaRPr lang="zh-CN" altLang="en-US" sz="1100" dirty="0"/>
                    </a:p>
                  </a:txBody>
                  <a:tcPr/>
                </a:tc>
                <a:tc>
                  <a:txBody>
                    <a:bodyPr/>
                    <a:lstStyle/>
                    <a:p>
                      <a:r>
                        <a:rPr lang="en-US" altLang="zh-CN" sz="1100" dirty="0" smtClean="0"/>
                        <a:t> </a:t>
                      </a:r>
                      <a:r>
                        <a:rPr lang="zh-CN" altLang="en-US" sz="1100" dirty="0" smtClean="0"/>
                        <a:t>说明当前文件不在</a:t>
                      </a:r>
                      <a:r>
                        <a:rPr lang="en-US" altLang="zh-CN" sz="1100" dirty="0" smtClean="0"/>
                        <a:t>Source</a:t>
                      </a:r>
                      <a:r>
                        <a:rPr lang="en-US" altLang="zh-CN" sz="1100" baseline="0" dirty="0" smtClean="0"/>
                        <a:t> root  </a:t>
                      </a:r>
                      <a:r>
                        <a:rPr lang="zh-CN" altLang="en-US" sz="1100" baseline="0" dirty="0" smtClean="0"/>
                        <a:t>内。</a:t>
                      </a:r>
                      <a:endParaRPr lang="zh-CN" altLang="en-US" sz="1100" dirty="0"/>
                    </a:p>
                  </a:txBody>
                  <a:tcPr/>
                </a:tc>
              </a:tr>
              <a:tr h="379015">
                <a:tc>
                  <a:txBody>
                    <a:bodyPr/>
                    <a:lstStyle/>
                    <a:p>
                      <a:r>
                        <a:rPr lang="zh-CN" altLang="en-US" sz="1100" dirty="0" smtClean="0"/>
                        <a:t>编译报错：找不到符号、未结束的字符串文字 等的解决办法</a:t>
                      </a:r>
                      <a:endParaRPr lang="zh-CN" altLang="en-US" sz="1100" dirty="0"/>
                    </a:p>
                  </a:txBody>
                  <a:tcPr/>
                </a:tc>
                <a:tc>
                  <a:txBody>
                    <a:bodyPr/>
                    <a:lstStyle/>
                    <a:p>
                      <a:r>
                        <a:rPr lang="en-US" altLang="zh-CN" sz="1000" dirty="0" smtClean="0"/>
                        <a:t> </a:t>
                      </a:r>
                      <a:r>
                        <a:rPr lang="zh-CN" altLang="en-US" sz="1000" dirty="0" smtClean="0"/>
                        <a:t>一般是文件编码问题（多出现在</a:t>
                      </a:r>
                      <a:r>
                        <a:rPr lang="en-US" altLang="zh-CN" sz="1000" dirty="0" smtClean="0"/>
                        <a:t>eclipse</a:t>
                      </a:r>
                      <a:r>
                        <a:rPr lang="zh-CN" altLang="en-US" sz="1000" dirty="0" smtClean="0"/>
                        <a:t>项目导入</a:t>
                      </a:r>
                      <a:r>
                        <a:rPr lang="en-US" altLang="zh-CN" sz="1000" dirty="0" smtClean="0"/>
                        <a:t>IntelliJ   IDEA</a:t>
                      </a:r>
                      <a:r>
                        <a:rPr lang="zh-CN" altLang="en-US" sz="1000" dirty="0" smtClean="0"/>
                        <a:t>）</a:t>
                      </a:r>
                      <a:endParaRPr lang="en-US" altLang="zh-CN" sz="1000" dirty="0" smtClean="0"/>
                    </a:p>
                    <a:p>
                      <a:r>
                        <a:rPr lang="zh-CN" altLang="en-US" sz="1000" kern="1200" dirty="0" smtClean="0">
                          <a:effectLst/>
                        </a:rPr>
                        <a:t>由于 </a:t>
                      </a:r>
                      <a:r>
                        <a:rPr lang="en-US" altLang="zh-CN" sz="1000" kern="1200" dirty="0" smtClean="0">
                          <a:effectLst/>
                        </a:rPr>
                        <a:t>UTF-8 </a:t>
                      </a:r>
                      <a:r>
                        <a:rPr lang="zh-CN" altLang="en-US" sz="1000" kern="1200" dirty="0" smtClean="0">
                          <a:effectLst/>
                        </a:rPr>
                        <a:t>编码文件有分 有</a:t>
                      </a:r>
                      <a:r>
                        <a:rPr lang="en-US" altLang="zh-CN" sz="1000" kern="1200" dirty="0" smtClean="0">
                          <a:effectLst/>
                        </a:rPr>
                        <a:t>BOM </a:t>
                      </a:r>
                      <a:r>
                        <a:rPr lang="zh-CN" altLang="en-US" sz="1000" kern="1200" dirty="0" smtClean="0">
                          <a:effectLst/>
                        </a:rPr>
                        <a:t>和 无</a:t>
                      </a:r>
                      <a:r>
                        <a:rPr lang="en-US" altLang="zh-CN" sz="1000" kern="1200" dirty="0" smtClean="0">
                          <a:effectLst/>
                        </a:rPr>
                        <a:t>BOM </a:t>
                      </a:r>
                      <a:r>
                        <a:rPr lang="zh-CN" altLang="en-US" sz="1000" kern="1200" dirty="0" smtClean="0">
                          <a:effectLst/>
                        </a:rPr>
                        <a:t>之分，默认情况下 </a:t>
                      </a:r>
                      <a:r>
                        <a:rPr lang="en-US" altLang="zh-CN" sz="1000" kern="1200" dirty="0" smtClean="0">
                          <a:effectLst/>
                        </a:rPr>
                        <a:t>IntelliJ IDEA </a:t>
                      </a:r>
                      <a:r>
                        <a:rPr lang="zh-CN" altLang="en-US" sz="1000" kern="1200" dirty="0" smtClean="0">
                          <a:effectLst/>
                        </a:rPr>
                        <a:t>使用的编译器是 </a:t>
                      </a:r>
                      <a:r>
                        <a:rPr lang="en-US" altLang="zh-CN" sz="1000" kern="1200" dirty="0" err="1" smtClean="0">
                          <a:effectLst/>
                        </a:rPr>
                        <a:t>javac</a:t>
                      </a:r>
                      <a:r>
                        <a:rPr lang="zh-CN" altLang="en-US" sz="1000" kern="1200" dirty="0" smtClean="0">
                          <a:effectLst/>
                        </a:rPr>
                        <a:t>，而此编译只能编译 无</a:t>
                      </a:r>
                      <a:r>
                        <a:rPr lang="en-US" altLang="zh-CN" sz="1000" kern="1200" dirty="0" smtClean="0">
                          <a:effectLst/>
                        </a:rPr>
                        <a:t>BOM </a:t>
                      </a:r>
                      <a:r>
                        <a:rPr lang="zh-CN" altLang="en-US" sz="1000" kern="1200" dirty="0" smtClean="0">
                          <a:effectLst/>
                        </a:rPr>
                        <a:t>的文件，有很多 </a:t>
                      </a:r>
                      <a:r>
                        <a:rPr lang="en-US" altLang="zh-CN" sz="1000" kern="1200" dirty="0" smtClean="0">
                          <a:effectLst/>
                        </a:rPr>
                        <a:t>Eclipse </a:t>
                      </a:r>
                      <a:r>
                        <a:rPr lang="zh-CN" altLang="en-US" sz="1000" kern="1200" dirty="0" smtClean="0">
                          <a:effectLst/>
                        </a:rPr>
                        <a:t>用户在使用 </a:t>
                      </a:r>
                      <a:r>
                        <a:rPr lang="en-US" altLang="zh-CN" sz="1000" kern="1200" dirty="0" smtClean="0">
                          <a:effectLst/>
                        </a:rPr>
                        <a:t>IntelliJ IDEA </a:t>
                      </a:r>
                      <a:r>
                        <a:rPr lang="zh-CN" altLang="en-US" sz="1000" kern="1200" dirty="0" smtClean="0">
                          <a:effectLst/>
                        </a:rPr>
                        <a:t>开发 </a:t>
                      </a:r>
                      <a:r>
                        <a:rPr lang="en-US" altLang="zh-CN" sz="1000" kern="1200" dirty="0" smtClean="0">
                          <a:effectLst/>
                        </a:rPr>
                        <a:t>Eclipse </a:t>
                      </a:r>
                      <a:r>
                        <a:rPr lang="zh-CN" altLang="en-US" sz="1000" kern="1200" dirty="0" smtClean="0">
                          <a:effectLst/>
                        </a:rPr>
                        <a:t>项目的时候常常会遇到此问题。主要是因为 </a:t>
                      </a:r>
                      <a:r>
                        <a:rPr lang="en-US" altLang="zh-CN" sz="1000" kern="1200" dirty="0" smtClean="0">
                          <a:effectLst/>
                        </a:rPr>
                        <a:t>Eclipse </a:t>
                      </a:r>
                      <a:r>
                        <a:rPr lang="zh-CN" altLang="en-US" sz="1000" kern="1200" dirty="0" smtClean="0">
                          <a:effectLst/>
                        </a:rPr>
                        <a:t>的编译器是 </a:t>
                      </a:r>
                      <a:r>
                        <a:rPr lang="en-US" altLang="zh-CN" sz="1000" kern="1200" dirty="0" smtClean="0">
                          <a:effectLst/>
                        </a:rPr>
                        <a:t>Eclipse</a:t>
                      </a:r>
                      <a:r>
                        <a:rPr lang="zh-CN" altLang="en-US" sz="1000" kern="1200" dirty="0" smtClean="0">
                          <a:effectLst/>
                        </a:rPr>
                        <a:t>，此编译器支持 有</a:t>
                      </a:r>
                      <a:r>
                        <a:rPr lang="en-US" altLang="zh-CN" sz="1000" kern="1200" dirty="0" smtClean="0">
                          <a:effectLst/>
                        </a:rPr>
                        <a:t>BOM </a:t>
                      </a:r>
                      <a:r>
                        <a:rPr lang="zh-CN" altLang="en-US" sz="1000" kern="1200" dirty="0" smtClean="0">
                          <a:effectLst/>
                        </a:rPr>
                        <a:t>的文件编译。顾，解决办法是对于此文件进行 </a:t>
                      </a:r>
                      <a:r>
                        <a:rPr lang="en-US" altLang="zh-CN" sz="1000" kern="1200" dirty="0" smtClean="0">
                          <a:effectLst/>
                        </a:rPr>
                        <a:t>BOM </a:t>
                      </a:r>
                      <a:r>
                        <a:rPr lang="zh-CN" altLang="en-US" sz="1000" kern="1200" dirty="0" smtClean="0">
                          <a:effectLst/>
                        </a:rPr>
                        <a:t>去除。</a:t>
                      </a:r>
                    </a:p>
                    <a:p>
                      <a:r>
                        <a:rPr lang="zh-CN" altLang="en-US" sz="1000" kern="1200" dirty="0" smtClean="0">
                          <a:effectLst/>
                        </a:rPr>
                        <a:t>批量去除 </a:t>
                      </a:r>
                      <a:r>
                        <a:rPr lang="en-US" altLang="zh-CN" sz="1000" kern="1200" dirty="0" smtClean="0">
                          <a:effectLst/>
                        </a:rPr>
                        <a:t>BOM</a:t>
                      </a:r>
                      <a:r>
                        <a:rPr lang="zh-CN" altLang="en-US" sz="1000" kern="1200" dirty="0" smtClean="0">
                          <a:effectLst/>
                        </a:rPr>
                        <a:t>，你可以 </a:t>
                      </a:r>
                      <a:r>
                        <a:rPr lang="en-US" altLang="zh-CN" sz="1000" kern="1200" dirty="0" smtClean="0">
                          <a:effectLst/>
                        </a:rPr>
                        <a:t>Google</a:t>
                      </a:r>
                      <a:r>
                        <a:rPr lang="zh-CN" altLang="en-US" sz="1000" kern="1200" dirty="0" smtClean="0">
                          <a:effectLst/>
                        </a:rPr>
                        <a:t>：批量去除 </a:t>
                      </a:r>
                      <a:r>
                        <a:rPr lang="en-US" altLang="zh-CN" sz="1000" kern="1200" dirty="0" smtClean="0">
                          <a:effectLst/>
                        </a:rPr>
                        <a:t>BOM</a:t>
                      </a:r>
                      <a:r>
                        <a:rPr lang="zh-CN" altLang="en-US" sz="1000" kern="1200" dirty="0" smtClean="0">
                          <a:effectLst/>
                        </a:rPr>
                        <a:t>、批量转换无 </a:t>
                      </a:r>
                      <a:r>
                        <a:rPr lang="en-US" altLang="zh-CN" sz="1000" kern="1200" dirty="0" smtClean="0">
                          <a:effectLst/>
                        </a:rPr>
                        <a:t>BOM </a:t>
                      </a:r>
                      <a:r>
                        <a:rPr lang="zh-CN" altLang="en-US" sz="1000" kern="1200" dirty="0" smtClean="0">
                          <a:effectLst/>
                        </a:rPr>
                        <a:t>等关键字，网络上已有提供各种方案。</a:t>
                      </a:r>
                    </a:p>
                    <a:p>
                      <a:r>
                        <a:rPr lang="zh-CN" altLang="en-US" sz="1000" kern="1200" dirty="0" smtClean="0">
                          <a:effectLst/>
                        </a:rPr>
                        <a:t>除了通过去除 </a:t>
                      </a:r>
                      <a:r>
                        <a:rPr lang="en-US" altLang="zh-CN" sz="1000" kern="1200" dirty="0" smtClean="0">
                          <a:effectLst/>
                        </a:rPr>
                        <a:t>BOM </a:t>
                      </a:r>
                      <a:r>
                        <a:rPr lang="zh-CN" altLang="en-US" sz="1000" kern="1200" dirty="0" smtClean="0">
                          <a:effectLst/>
                        </a:rPr>
                        <a:t>还有设置 </a:t>
                      </a:r>
                      <a:r>
                        <a:rPr lang="en-US" altLang="zh-CN" sz="1000" kern="1200" dirty="0" smtClean="0">
                          <a:effectLst/>
                        </a:rPr>
                        <a:t>IntelliJ IDEA </a:t>
                      </a:r>
                      <a:r>
                        <a:rPr lang="zh-CN" altLang="en-US" sz="1000" kern="1200" dirty="0" smtClean="0">
                          <a:effectLst/>
                        </a:rPr>
                        <a:t>的编译器为 </a:t>
                      </a:r>
                      <a:r>
                        <a:rPr lang="en-US" altLang="zh-CN" sz="1000" kern="1200" dirty="0" smtClean="0">
                          <a:effectLst/>
                        </a:rPr>
                        <a:t>Eclipse</a:t>
                      </a:r>
                      <a:r>
                        <a:rPr lang="zh-CN" altLang="en-US" sz="1000" kern="1200" dirty="0" smtClean="0">
                          <a:effectLst/>
                        </a:rPr>
                        <a:t>，但是一般不建议这样做</a:t>
                      </a:r>
                      <a:endParaRPr lang="zh-CN" altLang="en-US" sz="1000" b="0" i="0" kern="1200" dirty="0">
                        <a:solidFill>
                          <a:schemeClr val="dk1"/>
                        </a:solidFill>
                        <a:effectLst/>
                        <a:latin typeface="+mn-lt"/>
                        <a:ea typeface="+mn-ea"/>
                        <a:cs typeface="+mn-cs"/>
                      </a:endParaRPr>
                    </a:p>
                  </a:txBody>
                  <a:tcPr/>
                </a:tc>
              </a:tr>
              <a:tr h="295182">
                <a:tc>
                  <a:txBody>
                    <a:bodyPr/>
                    <a:lstStyle/>
                    <a:p>
                      <a:r>
                        <a:rPr lang="zh-CN" altLang="en-US" sz="1100" dirty="0" smtClean="0"/>
                        <a:t>光标变成块状，无法正常输入</a:t>
                      </a:r>
                      <a:endParaRPr lang="zh-CN" altLang="en-US" sz="1100" dirty="0"/>
                    </a:p>
                  </a:txBody>
                  <a:tcPr/>
                </a:tc>
                <a:tc>
                  <a:txBody>
                    <a:bodyPr/>
                    <a:lstStyle/>
                    <a:p>
                      <a:r>
                        <a:rPr lang="en-US" altLang="zh-CN" sz="1100" dirty="0" smtClean="0"/>
                        <a:t> </a:t>
                      </a:r>
                      <a:r>
                        <a:rPr lang="zh-CN" altLang="en-US" sz="1100" dirty="0" smtClean="0"/>
                        <a:t>去掉勾选：</a:t>
                      </a:r>
                      <a:r>
                        <a:rPr lang="en-US" altLang="zh-CN" sz="1100" dirty="0" smtClean="0"/>
                        <a:t>Setting-&gt;user  block</a:t>
                      </a:r>
                      <a:r>
                        <a:rPr lang="en-US" altLang="zh-CN" sz="1100" baseline="0" dirty="0" smtClean="0"/>
                        <a:t> </a:t>
                      </a:r>
                      <a:r>
                        <a:rPr lang="en-US" altLang="zh-CN" sz="1100" dirty="0" smtClean="0"/>
                        <a:t>caret</a:t>
                      </a:r>
                      <a:endParaRPr lang="zh-CN" altLang="en-US" sz="1100" dirty="0"/>
                    </a:p>
                  </a:txBody>
                  <a:tcPr/>
                </a:tc>
              </a:tr>
              <a:tr h="322853">
                <a:tc>
                  <a:txBody>
                    <a:bodyPr/>
                    <a:lstStyle/>
                    <a:p>
                      <a:r>
                        <a:rPr lang="en-US" altLang="zh-CN" sz="1100" dirty="0" smtClean="0"/>
                        <a:t>Debug </a:t>
                      </a:r>
                      <a:r>
                        <a:rPr lang="zh-CN" altLang="en-US" sz="1100" dirty="0" smtClean="0"/>
                        <a:t>模式启动</a:t>
                      </a:r>
                      <a:r>
                        <a:rPr lang="en-US" altLang="zh-CN" sz="1100" dirty="0" smtClean="0"/>
                        <a:t>IntelliJ idea </a:t>
                      </a:r>
                      <a:r>
                        <a:rPr lang="zh-CN" altLang="en-US" sz="1100" dirty="0" smtClean="0"/>
                        <a:t>非常慢</a:t>
                      </a:r>
                      <a:endParaRPr lang="zh-CN" altLang="en-US" sz="1100" dirty="0"/>
                    </a:p>
                  </a:txBody>
                  <a:tcPr/>
                </a:tc>
                <a:tc>
                  <a:txBody>
                    <a:bodyPr/>
                    <a:lstStyle/>
                    <a:p>
                      <a:r>
                        <a:rPr lang="en-US" altLang="zh-CN" sz="1100" dirty="0" smtClean="0"/>
                        <a:t>  </a:t>
                      </a:r>
                      <a:r>
                        <a:rPr lang="zh-CN" altLang="en-US" sz="1100" dirty="0" smtClean="0"/>
                        <a:t>查看断点</a:t>
                      </a:r>
                      <a:r>
                        <a:rPr lang="en-US" altLang="zh-CN" sz="1100" dirty="0" smtClean="0"/>
                        <a:t>,</a:t>
                      </a:r>
                      <a:r>
                        <a:rPr lang="en-US" altLang="zh-CN" sz="1100" baseline="0" dirty="0" smtClean="0"/>
                        <a:t> </a:t>
                      </a:r>
                      <a:r>
                        <a:rPr lang="zh-CN" altLang="en-US" sz="1100" baseline="0" dirty="0" smtClean="0"/>
                        <a:t>是否在方法头上打了断点，如果有，去掉就可以了。</a:t>
                      </a:r>
                      <a:endParaRPr lang="zh-CN" altLang="en-US" sz="1100" dirty="0"/>
                    </a:p>
                  </a:txBody>
                  <a:tcPr/>
                </a:tc>
              </a:tr>
              <a:tr h="313489">
                <a:tc>
                  <a:txBody>
                    <a:bodyPr/>
                    <a:lstStyle/>
                    <a:p>
                      <a:r>
                        <a:rPr lang="zh-CN" altLang="en-US" sz="1100" dirty="0" smtClean="0"/>
                        <a:t>项目编译报错提示找不到类，但是实际上没有报红</a:t>
                      </a:r>
                      <a:endParaRPr lang="zh-CN" altLang="en-US" sz="1100" dirty="0"/>
                    </a:p>
                  </a:txBody>
                  <a:tcPr/>
                </a:tc>
                <a:tc>
                  <a:txBody>
                    <a:bodyPr/>
                    <a:lstStyle/>
                    <a:p>
                      <a:r>
                        <a:rPr lang="zh-CN" altLang="en-US" sz="1100" dirty="0" smtClean="0"/>
                        <a:t>可能此</a:t>
                      </a:r>
                      <a:r>
                        <a:rPr lang="en-US" altLang="zh-CN" sz="1100" dirty="0" smtClean="0"/>
                        <a:t>java</a:t>
                      </a:r>
                      <a:r>
                        <a:rPr lang="zh-CN" altLang="en-US" sz="1100" dirty="0" smtClean="0"/>
                        <a:t>文件被排除编译外了。</a:t>
                      </a:r>
                      <a:endParaRPr lang="zh-CN" altLang="en-US" sz="1100" dirty="0"/>
                    </a:p>
                  </a:txBody>
                  <a:tcPr/>
                </a:tc>
              </a:tr>
              <a:tr h="265214">
                <a:tc>
                  <a:txBody>
                    <a:bodyPr/>
                    <a:lstStyle/>
                    <a:p>
                      <a:r>
                        <a:rPr lang="zh-CN" altLang="en-US" sz="1100" dirty="0" smtClean="0"/>
                        <a:t>无效的</a:t>
                      </a:r>
                      <a:r>
                        <a:rPr lang="en-US" altLang="zh-CN" sz="1100" dirty="0" smtClean="0"/>
                        <a:t>JDK 1.7 </a:t>
                      </a:r>
                      <a:r>
                        <a:rPr lang="zh-CN" altLang="en-US" sz="1100" dirty="0" smtClean="0"/>
                        <a:t>目标源文件</a:t>
                      </a:r>
                      <a:endParaRPr lang="zh-CN" altLang="en-US" sz="1100" dirty="0"/>
                    </a:p>
                  </a:txBody>
                  <a:tcPr/>
                </a:tc>
                <a:tc>
                  <a:txBody>
                    <a:bodyPr/>
                    <a:lstStyle/>
                    <a:p>
                      <a:r>
                        <a:rPr lang="en-US" altLang="zh-CN" sz="1100" dirty="0" smtClean="0"/>
                        <a:t>  </a:t>
                      </a:r>
                      <a:r>
                        <a:rPr lang="zh-CN" altLang="en-US" sz="1100" dirty="0" smtClean="0"/>
                        <a:t>原因：</a:t>
                      </a:r>
                      <a:r>
                        <a:rPr lang="en-US" altLang="zh-CN" sz="1100" dirty="0" err="1" smtClean="0"/>
                        <a:t>Jre</a:t>
                      </a:r>
                      <a:r>
                        <a:rPr lang="zh-CN" altLang="en-US" sz="1100" dirty="0" smtClean="0"/>
                        <a:t>的版本大于了</a:t>
                      </a:r>
                      <a:r>
                        <a:rPr lang="en-US" altLang="zh-CN" sz="1100" dirty="0" smtClean="0"/>
                        <a:t>JDK</a:t>
                      </a:r>
                      <a:r>
                        <a:rPr lang="zh-CN" altLang="en-US" sz="1100" dirty="0" smtClean="0"/>
                        <a:t>的版本</a:t>
                      </a:r>
                      <a:endParaRPr lang="zh-CN" altLang="en-US" sz="1100" dirty="0"/>
                    </a:p>
                  </a:txBody>
                  <a:tcPr/>
                </a:tc>
              </a:tr>
              <a:tr h="379015">
                <a:tc>
                  <a:txBody>
                    <a:bodyPr/>
                    <a:lstStyle/>
                    <a:p>
                      <a:r>
                        <a:rPr lang="en-US" altLang="zh-CN" sz="1100" dirty="0" smtClean="0"/>
                        <a:t>java </a:t>
                      </a:r>
                      <a:r>
                        <a:rPr lang="zh-CN" altLang="en-US" sz="1100" dirty="0" smtClean="0"/>
                        <a:t>程序报错。</a:t>
                      </a:r>
                      <a:r>
                        <a:rPr lang="en-US" altLang="zh-CN" sz="1100" dirty="0" smtClean="0"/>
                        <a:t>Project language level </a:t>
                      </a:r>
                      <a:r>
                        <a:rPr lang="zh-CN" altLang="en-US" sz="1100" dirty="0" smtClean="0"/>
                        <a:t>设置不对</a:t>
                      </a:r>
                      <a:endParaRPr lang="zh-CN" altLang="en-US" sz="1100" dirty="0"/>
                    </a:p>
                  </a:txBody>
                  <a:tcPr/>
                </a:tc>
                <a:tc>
                  <a:txBody>
                    <a:bodyPr/>
                    <a:lstStyle/>
                    <a:p>
                      <a:r>
                        <a:rPr lang="en-US" altLang="zh-CN" sz="1100" dirty="0" smtClean="0"/>
                        <a:t>Project</a:t>
                      </a:r>
                      <a:r>
                        <a:rPr lang="en-US" altLang="zh-CN" sz="1100" baseline="0" dirty="0" smtClean="0"/>
                        <a:t> Structure -&gt; project  </a:t>
                      </a:r>
                    </a:p>
                    <a:p>
                      <a:r>
                        <a:rPr lang="zh-CN" altLang="en-US" sz="1100" baseline="0" dirty="0" smtClean="0"/>
                        <a:t>设置相应的语言校验级别</a:t>
                      </a:r>
                      <a:endParaRPr lang="zh-CN" altLang="en-US" sz="1100" dirty="0"/>
                    </a:p>
                  </a:txBody>
                  <a:tcPr/>
                </a:tc>
              </a:tr>
              <a:tr h="276602">
                <a:tc>
                  <a:txBody>
                    <a:bodyPr/>
                    <a:lstStyle/>
                    <a:p>
                      <a:r>
                        <a:rPr lang="en-US" altLang="zh-CN" sz="1100" dirty="0" smtClean="0"/>
                        <a:t>idea </a:t>
                      </a:r>
                      <a:r>
                        <a:rPr lang="zh-CN" altLang="en-US" sz="1100" dirty="0" smtClean="0"/>
                        <a:t>怎么改变</a:t>
                      </a:r>
                      <a:r>
                        <a:rPr lang="en-US" altLang="zh-CN" sz="1100" dirty="0" smtClean="0"/>
                        <a:t>package </a:t>
                      </a:r>
                      <a:r>
                        <a:rPr lang="zh-CN" altLang="en-US" sz="1100" dirty="0" smtClean="0"/>
                        <a:t>的结构</a:t>
                      </a:r>
                      <a:endParaRPr lang="zh-CN" altLang="en-US" sz="1100" dirty="0"/>
                    </a:p>
                  </a:txBody>
                  <a:tcPr/>
                </a:tc>
                <a:tc>
                  <a:txBody>
                    <a:bodyPr/>
                    <a:lstStyle/>
                    <a:p>
                      <a:r>
                        <a:rPr lang="zh-CN" altLang="en-US" sz="1100" dirty="0" smtClean="0"/>
                        <a:t>右键定位按钮的空白处：取消勾选</a:t>
                      </a:r>
                      <a:r>
                        <a:rPr lang="en-US" altLang="zh-CN" sz="1100" dirty="0" smtClean="0"/>
                        <a:t>Compact Empty Middle Packages</a:t>
                      </a:r>
                      <a:endParaRPr lang="zh-CN" altLang="en-US" sz="1100" dirty="0"/>
                    </a:p>
                  </a:txBody>
                  <a:tcPr/>
                </a:tc>
              </a:tr>
              <a:tr h="379015">
                <a:tc>
                  <a:txBody>
                    <a:bodyPr/>
                    <a:lstStyle/>
                    <a:p>
                      <a:r>
                        <a:rPr lang="zh-CN" altLang="en-US" sz="1100" dirty="0" smtClean="0"/>
                        <a:t>系统重装后</a:t>
                      </a:r>
                      <a:r>
                        <a:rPr lang="en-US" altLang="zh-CN" sz="1100" dirty="0" smtClean="0"/>
                        <a:t>,</a:t>
                      </a:r>
                      <a:r>
                        <a:rPr lang="zh-CN" altLang="en-US" sz="1100" dirty="0" smtClean="0"/>
                        <a:t>但</a:t>
                      </a:r>
                      <a:r>
                        <a:rPr lang="en-US" altLang="zh-CN" sz="1100" dirty="0" smtClean="0"/>
                        <a:t>Chrome</a:t>
                      </a:r>
                      <a:r>
                        <a:rPr lang="zh-CN" altLang="en-US" sz="1100" dirty="0" smtClean="0"/>
                        <a:t>没有重新安装，导致</a:t>
                      </a:r>
                      <a:r>
                        <a:rPr lang="en-US" altLang="zh-CN" sz="1100" dirty="0" smtClean="0"/>
                        <a:t>IntelliJ  IDEA</a:t>
                      </a:r>
                      <a:r>
                        <a:rPr lang="en-US" altLang="zh-CN" sz="1100" baseline="0" dirty="0" smtClean="0"/>
                        <a:t>  </a:t>
                      </a:r>
                      <a:r>
                        <a:rPr lang="zh-CN" altLang="en-US" sz="1100" baseline="0" dirty="0" smtClean="0"/>
                        <a:t>无法打开</a:t>
                      </a:r>
                      <a:r>
                        <a:rPr lang="en-US" altLang="zh-CN" sz="1100" baseline="0" dirty="0" smtClean="0"/>
                        <a:t>html</a:t>
                      </a:r>
                      <a:r>
                        <a:rPr lang="zh-CN" altLang="en-US" sz="1100" baseline="0" dirty="0" smtClean="0"/>
                        <a:t>页面</a:t>
                      </a:r>
                      <a:endParaRPr lang="zh-CN" altLang="en-US" sz="1100" dirty="0"/>
                    </a:p>
                  </a:txBody>
                  <a:tcPr/>
                </a:tc>
                <a:tc>
                  <a:txBody>
                    <a:bodyPr/>
                    <a:lstStyle/>
                    <a:p>
                      <a:r>
                        <a:rPr lang="zh-CN" altLang="en-US" sz="1100" kern="1200" dirty="0" smtClean="0">
                          <a:effectLst/>
                        </a:rPr>
                        <a:t>浏览器没有正确安装。重装浏览器或者在</a:t>
                      </a:r>
                      <a:r>
                        <a:rPr lang="en-US" altLang="zh-CN" sz="1100" kern="1200" dirty="0" smtClean="0">
                          <a:effectLst/>
                        </a:rPr>
                        <a:t>tomcat</a:t>
                      </a:r>
                      <a:r>
                        <a:rPr lang="zh-CN" altLang="en-US" sz="1100" kern="1200" dirty="0" smtClean="0">
                          <a:effectLst/>
                        </a:rPr>
                        <a:t>中换一个浏览器</a:t>
                      </a:r>
                      <a:endParaRPr lang="zh-CN" altLang="en-US" sz="1100" dirty="0"/>
                    </a:p>
                  </a:txBody>
                  <a:tcPr/>
                </a:tc>
              </a:tr>
            </a:tbl>
          </a:graphicData>
        </a:graphic>
      </p:graphicFrame>
      <p:pic>
        <p:nvPicPr>
          <p:cNvPr id="11267" name="Picture 3" descr="C:\Users\pingda.ruan\Desktop\Intellij IDEA  的分享会\素材\QQ截图201612260128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626" y="2836243"/>
            <a:ext cx="2105634" cy="30525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pingda.ruan\Desktop\Intellij IDEA  的分享会\素材\QQ截图2016122601293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3993" y="3779290"/>
            <a:ext cx="1499986" cy="3769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Users\pingda.ruan\Desktop\Intellij IDEA  的分享会\素材\QQ截图201612260131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736" y="3779290"/>
            <a:ext cx="1629414" cy="3769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pingda.ruan\Desktop\Intellij IDEA  的分享会\素材\QQ截图201612271613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080" y="4338638"/>
            <a:ext cx="1409252" cy="36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3343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624115"/>
            <a:ext cx="220848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2723745" y="484206"/>
            <a:ext cx="3011644"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常见错误的解决办法</a:t>
            </a:r>
            <a:endParaRPr lang="zh-CN" altLang="en-US" sz="975" dirty="0">
              <a:latin typeface="微软雅黑" pitchFamily="34" charset="-122"/>
              <a:ea typeface="微软雅黑" pitchFamily="34" charset="-122"/>
            </a:endParaRPr>
          </a:p>
        </p:txBody>
      </p:sp>
      <p:sp>
        <p:nvSpPr>
          <p:cNvPr id="98" name="TextBox 23"/>
          <p:cNvSpPr txBox="1"/>
          <p:nvPr/>
        </p:nvSpPr>
        <p:spPr>
          <a:xfrm>
            <a:off x="515258" y="918601"/>
            <a:ext cx="7458472" cy="246221"/>
          </a:xfrm>
          <a:prstGeom prst="rect">
            <a:avLst/>
          </a:prstGeom>
          <a:noFill/>
        </p:spPr>
        <p:txBody>
          <a:bodyPr wrap="square" lIns="0" tIns="0" rIns="0" bIns="0" rtlCol="0">
            <a:spAutoFit/>
          </a:bodyPr>
          <a:lstStyle/>
          <a:p>
            <a:r>
              <a:rPr lang="en-US" altLang="zh-CN" sz="1600" b="1" dirty="0" smtClean="0">
                <a:latin typeface="微软雅黑" pitchFamily="34" charset="-122"/>
                <a:ea typeface="微软雅黑" pitchFamily="34" charset="-122"/>
              </a:rPr>
              <a:t>1. </a:t>
            </a:r>
            <a:r>
              <a:rPr lang="zh-CN" altLang="en-US" sz="1600" b="1" dirty="0" smtClean="0">
                <a:latin typeface="微软雅黑" pitchFamily="34" charset="-122"/>
                <a:ea typeface="微软雅黑" pitchFamily="34" charset="-122"/>
              </a:rPr>
              <a:t>项目重新导入，现在删除</a:t>
            </a:r>
            <a:r>
              <a:rPr lang="en-US" altLang="zh-CN" sz="1600" b="1" dirty="0" smtClean="0">
                <a:latin typeface="微软雅黑" pitchFamily="34" charset="-122"/>
                <a:ea typeface="微软雅黑" pitchFamily="34" charset="-122"/>
              </a:rPr>
              <a:t>idea</a:t>
            </a:r>
            <a:r>
              <a:rPr lang="zh-CN" altLang="en-US" sz="1600" b="1" dirty="0" smtClean="0">
                <a:latin typeface="微软雅黑" pitchFamily="34" charset="-122"/>
                <a:ea typeface="微软雅黑" pitchFamily="34" charset="-122"/>
              </a:rPr>
              <a:t>相关的配置文件，例如（</a:t>
            </a:r>
            <a:r>
              <a:rPr lang="en-US" altLang="zh-CN" sz="1600" b="1" dirty="0" smtClean="0">
                <a:latin typeface="微软雅黑" pitchFamily="34" charset="-122"/>
                <a:ea typeface="微软雅黑" pitchFamily="34" charset="-122"/>
              </a:rPr>
              <a:t>.idea, .</a:t>
            </a:r>
            <a:r>
              <a:rPr lang="en-US" altLang="zh-CN" sz="1600" b="1" dirty="0" err="1" smtClean="0">
                <a:latin typeface="微软雅黑" pitchFamily="34" charset="-122"/>
                <a:ea typeface="微软雅黑" pitchFamily="34" charset="-122"/>
              </a:rPr>
              <a:t>iml</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99" name="TextBox 23"/>
          <p:cNvSpPr txBox="1"/>
          <p:nvPr/>
        </p:nvSpPr>
        <p:spPr>
          <a:xfrm>
            <a:off x="515258" y="1329186"/>
            <a:ext cx="7458472" cy="246221"/>
          </a:xfrm>
          <a:prstGeom prst="rect">
            <a:avLst/>
          </a:prstGeom>
          <a:noFill/>
        </p:spPr>
        <p:txBody>
          <a:bodyPr wrap="square" lIns="0" tIns="0" rIns="0" bIns="0" rtlCol="0">
            <a:spAutoFit/>
          </a:bodyPr>
          <a:lstStyle/>
          <a:p>
            <a:r>
              <a:rPr lang="en-US" altLang="zh-CN" sz="1600" b="1" dirty="0" smtClean="0">
                <a:latin typeface="微软雅黑" pitchFamily="34" charset="-122"/>
                <a:ea typeface="微软雅黑" pitchFamily="34" charset="-122"/>
              </a:rPr>
              <a:t>2.</a:t>
            </a:r>
            <a:r>
              <a:rPr lang="zh-CN" altLang="en-US" sz="1600" b="1" dirty="0" smtClean="0">
                <a:latin typeface="微软雅黑" pitchFamily="34" charset="-122"/>
                <a:ea typeface="微软雅黑" pitchFamily="34" charset="-122"/>
              </a:rPr>
              <a:t>项目</a:t>
            </a:r>
            <a:r>
              <a:rPr lang="en-US" altLang="zh-CN" sz="1600" b="1" dirty="0" smtClean="0">
                <a:latin typeface="微软雅黑" pitchFamily="34" charset="-122"/>
                <a:ea typeface="微软雅黑" pitchFamily="34" charset="-122"/>
              </a:rPr>
              <a:t>Rebuild </a:t>
            </a:r>
            <a:r>
              <a:rPr lang="zh-CN" altLang="en-US" sz="1600" b="1" dirty="0" smtClean="0">
                <a:latin typeface="微软雅黑" pitchFamily="34" charset="-122"/>
                <a:ea typeface="微软雅黑" pitchFamily="34" charset="-122"/>
              </a:rPr>
              <a:t>或者</a:t>
            </a:r>
            <a:r>
              <a:rPr lang="en-US" altLang="zh-CN" sz="1600" b="1" dirty="0" smtClean="0">
                <a:latin typeface="微软雅黑" pitchFamily="34" charset="-122"/>
                <a:ea typeface="微软雅黑" pitchFamily="34" charset="-122"/>
              </a:rPr>
              <a:t>Artifact</a:t>
            </a:r>
            <a:endParaRPr lang="zh-CN" altLang="en-US" sz="1600" dirty="0">
              <a:latin typeface="微软雅黑" pitchFamily="34" charset="-122"/>
              <a:ea typeface="微软雅黑" pitchFamily="34" charset="-122"/>
            </a:endParaRPr>
          </a:p>
        </p:txBody>
      </p:sp>
      <p:sp>
        <p:nvSpPr>
          <p:cNvPr id="100" name="TextBox 23"/>
          <p:cNvSpPr txBox="1"/>
          <p:nvPr/>
        </p:nvSpPr>
        <p:spPr>
          <a:xfrm>
            <a:off x="515258" y="1701925"/>
            <a:ext cx="7458472" cy="246221"/>
          </a:xfrm>
          <a:prstGeom prst="rect">
            <a:avLst/>
          </a:prstGeom>
          <a:noFill/>
        </p:spPr>
        <p:txBody>
          <a:bodyPr wrap="square" lIns="0" tIns="0" rIns="0" bIns="0" rtlCol="0">
            <a:spAutoFit/>
          </a:bodyPr>
          <a:lstStyle/>
          <a:p>
            <a:r>
              <a:rPr lang="en-US" altLang="zh-CN" sz="1600" b="1" dirty="0">
                <a:latin typeface="微软雅黑" pitchFamily="34" charset="-122"/>
                <a:ea typeface="微软雅黑" pitchFamily="34" charset="-122"/>
              </a:rPr>
              <a:t>3</a:t>
            </a:r>
            <a:r>
              <a:rPr lang="en-US" altLang="zh-CN" sz="1600" b="1" dirty="0" smtClean="0">
                <a:latin typeface="微软雅黑" pitchFamily="34" charset="-122"/>
                <a:ea typeface="微软雅黑" pitchFamily="34" charset="-122"/>
              </a:rPr>
              <a:t>.IntelliJ  IDEA   </a:t>
            </a:r>
            <a:r>
              <a:rPr lang="zh-CN" altLang="en-US" sz="1600" b="1" dirty="0" smtClean="0">
                <a:latin typeface="微软雅黑" pitchFamily="34" charset="-122"/>
                <a:ea typeface="微软雅黑" pitchFamily="34" charset="-122"/>
              </a:rPr>
              <a:t>重启或者清空缓存重启</a:t>
            </a:r>
            <a:endParaRPr lang="zh-CN" altLang="en-US" sz="1600" dirty="0">
              <a:latin typeface="微软雅黑" pitchFamily="34" charset="-122"/>
              <a:ea typeface="微软雅黑" pitchFamily="34" charset="-122"/>
            </a:endParaRPr>
          </a:p>
        </p:txBody>
      </p:sp>
      <p:sp>
        <p:nvSpPr>
          <p:cNvPr id="101" name="TextBox 23"/>
          <p:cNvSpPr txBox="1"/>
          <p:nvPr/>
        </p:nvSpPr>
        <p:spPr>
          <a:xfrm>
            <a:off x="500331" y="2181405"/>
            <a:ext cx="7458472" cy="246221"/>
          </a:xfrm>
          <a:prstGeom prst="rect">
            <a:avLst/>
          </a:prstGeom>
          <a:noFill/>
        </p:spPr>
        <p:txBody>
          <a:bodyPr wrap="square" lIns="0" tIns="0" rIns="0" bIns="0" rtlCol="0">
            <a:spAutoFit/>
          </a:bodyPr>
          <a:lstStyle/>
          <a:p>
            <a:r>
              <a:rPr lang="en-US" altLang="zh-CN" sz="1600" b="1" dirty="0" smtClean="0">
                <a:latin typeface="微软雅黑" pitchFamily="34" charset="-122"/>
                <a:ea typeface="微软雅黑" pitchFamily="34" charset="-122"/>
              </a:rPr>
              <a:t>4.</a:t>
            </a:r>
            <a:r>
              <a:rPr lang="zh-CN" altLang="en-US" sz="1600" b="1" dirty="0" smtClean="0">
                <a:latin typeface="微软雅黑" pitchFamily="34" charset="-122"/>
                <a:ea typeface="微软雅黑" pitchFamily="34" charset="-122"/>
              </a:rPr>
              <a:t>认真看</a:t>
            </a:r>
            <a:r>
              <a:rPr lang="en-US" altLang="zh-CN" sz="1600" b="1" dirty="0" smtClean="0">
                <a:latin typeface="微软雅黑" pitchFamily="34" charset="-122"/>
                <a:ea typeface="微软雅黑" pitchFamily="34" charset="-122"/>
              </a:rPr>
              <a:t>IntelliJ IDEA</a:t>
            </a:r>
            <a:r>
              <a:rPr lang="zh-CN" altLang="en-US" sz="1600" b="1" dirty="0" smtClean="0">
                <a:latin typeface="微软雅黑" pitchFamily="34" charset="-122"/>
                <a:ea typeface="微软雅黑" pitchFamily="34" charset="-122"/>
              </a:rPr>
              <a:t>报的错，或者查看</a:t>
            </a:r>
            <a:r>
              <a:rPr lang="en-US" altLang="zh-CN" sz="1600" b="1" dirty="0" smtClean="0">
                <a:latin typeface="微软雅黑" pitchFamily="34" charset="-122"/>
                <a:ea typeface="微软雅黑" pitchFamily="34" charset="-122"/>
              </a:rPr>
              <a:t>Event log </a:t>
            </a:r>
            <a:endParaRPr lang="zh-CN" altLang="en-US" sz="1600" dirty="0">
              <a:latin typeface="微软雅黑" pitchFamily="34" charset="-122"/>
              <a:ea typeface="微软雅黑" pitchFamily="34" charset="-122"/>
            </a:endParaRPr>
          </a:p>
        </p:txBody>
      </p:sp>
      <p:sp>
        <p:nvSpPr>
          <p:cNvPr id="9" name="TextBox 23"/>
          <p:cNvSpPr txBox="1"/>
          <p:nvPr/>
        </p:nvSpPr>
        <p:spPr>
          <a:xfrm>
            <a:off x="500331" y="2687659"/>
            <a:ext cx="7458472" cy="246221"/>
          </a:xfrm>
          <a:prstGeom prst="rect">
            <a:avLst/>
          </a:prstGeom>
          <a:noFill/>
        </p:spPr>
        <p:txBody>
          <a:bodyPr wrap="square" lIns="0" tIns="0" rIns="0" bIns="0" rtlCol="0">
            <a:spAutoFit/>
          </a:bodyPr>
          <a:lstStyle/>
          <a:p>
            <a:r>
              <a:rPr lang="en-US" altLang="zh-CN" sz="1600" b="1" dirty="0" smtClean="0">
                <a:latin typeface="微软雅黑" pitchFamily="34" charset="-122"/>
                <a:ea typeface="微软雅黑" pitchFamily="34" charset="-122"/>
              </a:rPr>
              <a:t>5.Maven </a:t>
            </a:r>
            <a:r>
              <a:rPr lang="zh-CN" altLang="en-US" sz="1600" b="1" dirty="0" smtClean="0">
                <a:latin typeface="微软雅黑" pitchFamily="34" charset="-122"/>
                <a:ea typeface="微软雅黑" pitchFamily="34" charset="-122"/>
              </a:rPr>
              <a:t>或者</a:t>
            </a:r>
            <a:r>
              <a:rPr lang="en-US" altLang="zh-CN" sz="1600" b="1" dirty="0" err="1" smtClean="0">
                <a:latin typeface="微软雅黑" pitchFamily="34" charset="-122"/>
                <a:ea typeface="微软雅黑" pitchFamily="34" charset="-122"/>
              </a:rPr>
              <a:t>Gradle</a:t>
            </a:r>
            <a:r>
              <a:rPr lang="zh-CN" altLang="en-US" sz="1600" b="1" dirty="0" smtClean="0">
                <a:latin typeface="微软雅黑" pitchFamily="34" charset="-122"/>
                <a:ea typeface="微软雅黑" pitchFamily="34" charset="-122"/>
              </a:rPr>
              <a:t>项目，</a:t>
            </a:r>
            <a:r>
              <a:rPr lang="en-US" altLang="zh-CN" sz="1600" b="1" dirty="0" smtClean="0">
                <a:latin typeface="微软雅黑" pitchFamily="34" charset="-122"/>
                <a:ea typeface="微软雅黑" pitchFamily="34" charset="-122"/>
              </a:rPr>
              <a:t>jar</a:t>
            </a:r>
            <a:r>
              <a:rPr lang="zh-CN" altLang="en-US" sz="1600" b="1" dirty="0" smtClean="0">
                <a:latin typeface="微软雅黑" pitchFamily="34" charset="-122"/>
                <a:ea typeface="微软雅黑" pitchFamily="34" charset="-122"/>
              </a:rPr>
              <a:t>无法下载下来，请更换仓库地址，或者自备梯子</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38064433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2031325" cy="1077218"/>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smtClean="0">
                <a:solidFill>
                  <a:srgbClr val="080808"/>
                </a:solidFill>
                <a:cs typeface="+mn-ea"/>
                <a:sym typeface="+mn-lt"/>
              </a:rPr>
              <a:t>第四部分</a:t>
            </a:r>
            <a:endParaRPr lang="en-US" altLang="zh-CN" sz="2800" b="1" dirty="0">
              <a:solidFill>
                <a:srgbClr val="080808"/>
              </a:solidFill>
              <a:cs typeface="+mn-ea"/>
              <a:sym typeface="+mn-lt"/>
            </a:endParaRPr>
          </a:p>
          <a:p>
            <a:pPr marL="0" lvl="1"/>
            <a:r>
              <a:rPr lang="zh-CN" altLang="en-US" sz="3600" b="1" dirty="0" smtClean="0">
                <a:cs typeface="+mn-ea"/>
                <a:sym typeface="+mn-lt"/>
              </a:rPr>
              <a:t>版本控制</a:t>
            </a:r>
            <a:endParaRPr lang="zh-CN" altLang="en-US" sz="3600" b="1" dirty="0">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446"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19849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624115"/>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475567"/>
            <a:ext cx="2015495"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版本控制之</a:t>
            </a:r>
            <a:r>
              <a:rPr lang="en-US" altLang="zh-CN" sz="2024" b="1" dirty="0" smtClean="0">
                <a:latin typeface="微软雅黑" pitchFamily="34" charset="-122"/>
                <a:ea typeface="微软雅黑" pitchFamily="34" charset="-122"/>
              </a:rPr>
              <a:t>SVN</a:t>
            </a:r>
            <a:endParaRPr lang="zh-CN" altLang="en-US" sz="975" dirty="0">
              <a:latin typeface="微软雅黑" pitchFamily="34" charset="-122"/>
              <a:ea typeface="微软雅黑" pitchFamily="34" charset="-122"/>
            </a:endParaRPr>
          </a:p>
        </p:txBody>
      </p:sp>
      <p:sp>
        <p:nvSpPr>
          <p:cNvPr id="98" name="文本框 107"/>
          <p:cNvSpPr txBox="1"/>
          <p:nvPr/>
        </p:nvSpPr>
        <p:spPr>
          <a:xfrm>
            <a:off x="388605" y="886657"/>
            <a:ext cx="7763173" cy="412421"/>
          </a:xfrm>
          <a:prstGeom prst="rect">
            <a:avLst/>
          </a:prstGeom>
          <a:noFill/>
        </p:spPr>
        <p:txBody>
          <a:bodyPr wrap="square" rtlCol="0">
            <a:spAutoFit/>
          </a:bodyPr>
          <a:lstStyle/>
          <a:p>
            <a:pPr marL="228600" indent="-228600" algn="just">
              <a:lnSpc>
                <a:spcPct val="130000"/>
              </a:lnSpc>
              <a:buFontTx/>
              <a:buAutoNum type="arabicPeriod"/>
            </a:pP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InteliiJ</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   IDEA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与</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SVN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的集成：安装小乌龟（</a:t>
            </a:r>
            <a:r>
              <a:rPr lang="en-US" altLang="zh-CN" sz="1600" dirty="0" err="1" smtClean="0">
                <a:hlinkClick r:id="rId2"/>
              </a:rPr>
              <a:t>Tortoise</a:t>
            </a:r>
            <a:r>
              <a:rPr lang="en-US" altLang="zh-CN" sz="1600" u="sng" dirty="0" err="1" smtClean="0">
                <a:hlinkClick r:id="rId2"/>
              </a:rPr>
              <a:t>SVN</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）时勾选命令行即可</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12290" name="Picture 2" descr="C:\Users\pingda.ruan\Desktop\Intellij IDEA  的分享会\素材\Sv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30456" y="1299078"/>
            <a:ext cx="4554897" cy="351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0483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321258"/>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326494"/>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172710"/>
            <a:ext cx="2015495"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版本控制之</a:t>
            </a:r>
            <a:r>
              <a:rPr lang="en-US" altLang="zh-CN" sz="2024" b="1" dirty="0" smtClean="0">
                <a:latin typeface="微软雅黑" pitchFamily="34" charset="-122"/>
                <a:ea typeface="微软雅黑" pitchFamily="34" charset="-122"/>
              </a:rPr>
              <a:t>SVN</a:t>
            </a:r>
            <a:endParaRPr lang="zh-CN" altLang="en-US" sz="975" dirty="0">
              <a:latin typeface="微软雅黑" pitchFamily="34" charset="-122"/>
              <a:ea typeface="微软雅黑" pitchFamily="34" charset="-122"/>
            </a:endParaRPr>
          </a:p>
        </p:txBody>
      </p:sp>
      <p:sp>
        <p:nvSpPr>
          <p:cNvPr id="98" name="文本框 107"/>
          <p:cNvSpPr txBox="1"/>
          <p:nvPr/>
        </p:nvSpPr>
        <p:spPr>
          <a:xfrm>
            <a:off x="388606" y="503251"/>
            <a:ext cx="6638598" cy="372410"/>
          </a:xfrm>
          <a:prstGeom prst="rect">
            <a:avLst/>
          </a:prstGeom>
          <a:noFill/>
        </p:spPr>
        <p:txBody>
          <a:bodyPr wrap="square" rtlCol="0">
            <a:spAutoFit/>
          </a:bodyPr>
          <a:lstStyle/>
          <a:p>
            <a:pPr algn="just">
              <a:lnSpc>
                <a:spcPct val="130000"/>
              </a:lnSpc>
            </a:pPr>
            <a:r>
              <a:rPr lang="en-US" altLang="zh-CN" sz="1400" dirty="0" smtClean="0">
                <a:solidFill>
                  <a:prstClr val="black">
                    <a:lumMod val="50000"/>
                    <a:lumOff val="50000"/>
                  </a:prstClr>
                </a:solidFill>
                <a:latin typeface="微软雅黑" panose="020B0503020204020204" pitchFamily="34" charset="-122"/>
                <a:ea typeface="微软雅黑" panose="020B0503020204020204" pitchFamily="34" charset="-122"/>
              </a:rPr>
              <a:t>2</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400" dirty="0" smtClean="0">
                <a:solidFill>
                  <a:prstClr val="black">
                    <a:lumMod val="50000"/>
                    <a:lumOff val="50000"/>
                  </a:prstClr>
                </a:solidFill>
                <a:latin typeface="微软雅黑" panose="020B0503020204020204" pitchFamily="34" charset="-122"/>
                <a:ea typeface="微软雅黑" panose="020B0503020204020204" pitchFamily="34" charset="-122"/>
              </a:rPr>
              <a:t>SVN  </a:t>
            </a:r>
            <a:r>
              <a:rPr lang="zh-CN" altLang="en-US" sz="1400" dirty="0" smtClean="0">
                <a:solidFill>
                  <a:prstClr val="black">
                    <a:lumMod val="50000"/>
                    <a:lumOff val="50000"/>
                  </a:prstClr>
                </a:solidFill>
                <a:latin typeface="微软雅黑" panose="020B0503020204020204" pitchFamily="34" charset="-122"/>
                <a:ea typeface="微软雅黑" panose="020B0503020204020204" pitchFamily="34" charset="-122"/>
              </a:rPr>
              <a:t>文件颜色代表的意思：</a:t>
            </a:r>
            <a:r>
              <a:rPr lang="en-US" altLang="zh-CN" sz="1400" dirty="0" smtClean="0">
                <a:solidFill>
                  <a:prstClr val="black">
                    <a:lumMod val="50000"/>
                    <a:lumOff val="50000"/>
                  </a:prstClr>
                </a:solidFill>
                <a:latin typeface="微软雅黑" panose="020B0503020204020204" pitchFamily="34" charset="-122"/>
                <a:ea typeface="微软雅黑" panose="020B0503020204020204" pitchFamily="34" charset="-122"/>
              </a:rPr>
              <a:t>Setting-&gt;File  Status</a:t>
            </a:r>
            <a:endPar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 name="文本框 107"/>
          <p:cNvSpPr txBox="1"/>
          <p:nvPr/>
        </p:nvSpPr>
        <p:spPr>
          <a:xfrm>
            <a:off x="357664" y="824126"/>
            <a:ext cx="6638598" cy="308995"/>
          </a:xfrm>
          <a:prstGeom prst="rect">
            <a:avLst/>
          </a:prstGeom>
          <a:noFill/>
        </p:spPr>
        <p:txBody>
          <a:bodyPr wrap="square" rtlCol="0">
            <a:spAutoFit/>
          </a:bodyPr>
          <a:lstStyle/>
          <a:p>
            <a:pPr algn="just">
              <a:lnSpc>
                <a:spcPct val="130000"/>
              </a:lnSpc>
            </a:pPr>
            <a:r>
              <a:rPr lang="en-US" altLang="zh-CN" sz="1200" dirty="0" smtClean="0">
                <a:solidFill>
                  <a:srgbClr val="FF0000"/>
                </a:solidFill>
                <a:latin typeface="微软雅黑" panose="020B0503020204020204" pitchFamily="34" charset="-122"/>
                <a:ea typeface="微软雅黑" panose="020B0503020204020204" pitchFamily="34" charset="-122"/>
              </a:rPr>
              <a:t>Add (</a:t>
            </a:r>
            <a:r>
              <a:rPr lang="zh-CN" altLang="en-US" sz="1200" dirty="0" smtClean="0">
                <a:solidFill>
                  <a:srgbClr val="FF0000"/>
                </a:solidFill>
                <a:latin typeface="微软雅黑" panose="020B0503020204020204" pitchFamily="34" charset="-122"/>
                <a:ea typeface="微软雅黑" panose="020B0503020204020204" pitchFamily="34" charset="-122"/>
              </a:rPr>
              <a:t>添加</a:t>
            </a:r>
            <a:r>
              <a:rPr lang="en-US" altLang="zh-CN" sz="1200" dirty="0" smtClean="0">
                <a:solidFill>
                  <a:srgbClr val="FF0000"/>
                </a:solidFill>
                <a:latin typeface="微软雅黑" panose="020B0503020204020204" pitchFamily="34" charset="-122"/>
                <a:ea typeface="微软雅黑" panose="020B0503020204020204" pitchFamily="34" charset="-122"/>
              </a:rPr>
              <a:t>),conflict </a:t>
            </a:r>
            <a:r>
              <a:rPr lang="zh-CN" altLang="en-US" sz="1200" dirty="0" smtClean="0">
                <a:solidFill>
                  <a:srgbClr val="FF0000"/>
                </a:solidFill>
                <a:latin typeface="微软雅黑" panose="020B0503020204020204" pitchFamily="34" charset="-122"/>
                <a:ea typeface="微软雅黑" panose="020B0503020204020204" pitchFamily="34" charset="-122"/>
              </a:rPr>
              <a:t>（冲突）</a:t>
            </a:r>
            <a:r>
              <a:rPr lang="en-US" altLang="zh-CN" sz="1200" dirty="0" smtClean="0">
                <a:solidFill>
                  <a:srgbClr val="FF0000"/>
                </a:solidFill>
                <a:latin typeface="微软雅黑" panose="020B0503020204020204" pitchFamily="34" charset="-122"/>
                <a:ea typeface="微软雅黑" panose="020B0503020204020204" pitchFamily="34" charset="-122"/>
              </a:rPr>
              <a:t>,Modified(</a:t>
            </a:r>
            <a:r>
              <a:rPr lang="zh-CN" altLang="en-US" sz="1200" dirty="0" smtClean="0">
                <a:solidFill>
                  <a:srgbClr val="FF0000"/>
                </a:solidFill>
                <a:latin typeface="微软雅黑" panose="020B0503020204020204" pitchFamily="34" charset="-122"/>
                <a:ea typeface="微软雅黑" panose="020B0503020204020204" pitchFamily="34" charset="-122"/>
              </a:rPr>
              <a:t>修改</a:t>
            </a:r>
            <a:r>
              <a:rPr lang="en-US" altLang="zh-CN" sz="1200" dirty="0" smtClean="0">
                <a:solidFill>
                  <a:srgbClr val="FF0000"/>
                </a:solidFill>
                <a:latin typeface="微软雅黑" panose="020B0503020204020204" pitchFamily="34" charset="-122"/>
                <a:ea typeface="微软雅黑" panose="020B0503020204020204" pitchFamily="34" charset="-122"/>
              </a:rPr>
              <a:t>)</a:t>
            </a:r>
            <a:r>
              <a:rPr lang="zh-CN" altLang="en-US" sz="1200" dirty="0" smtClean="0">
                <a:solidFill>
                  <a:srgbClr val="FF0000"/>
                </a:solidFill>
                <a:latin typeface="微软雅黑" panose="020B0503020204020204" pitchFamily="34" charset="-122"/>
                <a:ea typeface="微软雅黑" panose="020B0503020204020204" pitchFamily="34" charset="-122"/>
              </a:rPr>
              <a:t>，</a:t>
            </a:r>
            <a:r>
              <a:rPr lang="en-US" altLang="zh-CN" sz="1200" dirty="0" smtClean="0">
                <a:solidFill>
                  <a:srgbClr val="FF0000"/>
                </a:solidFill>
                <a:latin typeface="微软雅黑" panose="020B0503020204020204" pitchFamily="34" charset="-122"/>
                <a:ea typeface="微软雅黑" panose="020B0503020204020204" pitchFamily="34" charset="-122"/>
              </a:rPr>
              <a:t>Ignored(</a:t>
            </a:r>
            <a:r>
              <a:rPr lang="zh-CN" altLang="en-US" sz="1200" dirty="0" smtClean="0">
                <a:solidFill>
                  <a:srgbClr val="FF0000"/>
                </a:solidFill>
                <a:latin typeface="微软雅黑" panose="020B0503020204020204" pitchFamily="34" charset="-122"/>
                <a:ea typeface="微软雅黑" panose="020B0503020204020204" pitchFamily="34" charset="-122"/>
              </a:rPr>
              <a:t>忽视</a:t>
            </a:r>
            <a:r>
              <a:rPr lang="en-US" altLang="zh-CN" sz="1200" dirty="0" smtClean="0">
                <a:solidFill>
                  <a:srgbClr val="FF0000"/>
                </a:solidFill>
                <a:latin typeface="微软雅黑" panose="020B0503020204020204" pitchFamily="34" charset="-122"/>
                <a:ea typeface="微软雅黑" panose="020B0503020204020204" pitchFamily="34" charset="-122"/>
              </a:rPr>
              <a:t>) Unknown(</a:t>
            </a:r>
            <a:r>
              <a:rPr lang="zh-CN" altLang="en-US" sz="1200" dirty="0" smtClean="0">
                <a:solidFill>
                  <a:srgbClr val="FF0000"/>
                </a:solidFill>
                <a:latin typeface="微软雅黑" panose="020B0503020204020204" pitchFamily="34" charset="-122"/>
                <a:ea typeface="微软雅黑" panose="020B0503020204020204" pitchFamily="34" charset="-122"/>
              </a:rPr>
              <a:t>未知</a:t>
            </a:r>
            <a:r>
              <a:rPr lang="en-US" altLang="zh-CN" sz="1200" dirty="0" smtClean="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p:txBody>
      </p:sp>
      <p:pic>
        <p:nvPicPr>
          <p:cNvPr id="13314" name="Picture 2" descr="C:\Users\pingda.ruan\Desktop\Intellij IDEA  的分享会\素材\Svn_color.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3176" y="1206229"/>
            <a:ext cx="6585020" cy="3782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703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321258"/>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326494"/>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172710"/>
            <a:ext cx="2015495"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版本控制之</a:t>
            </a:r>
            <a:r>
              <a:rPr lang="en-US" altLang="zh-CN" sz="2024" b="1" dirty="0" smtClean="0">
                <a:latin typeface="微软雅黑" pitchFamily="34" charset="-122"/>
                <a:ea typeface="微软雅黑" pitchFamily="34" charset="-122"/>
              </a:rPr>
              <a:t>SVN</a:t>
            </a:r>
            <a:endParaRPr lang="zh-CN" altLang="en-US" sz="975" dirty="0">
              <a:latin typeface="微软雅黑" pitchFamily="34" charset="-122"/>
              <a:ea typeface="微软雅黑" pitchFamily="34" charset="-122"/>
            </a:endParaRPr>
          </a:p>
        </p:txBody>
      </p:sp>
      <p:pic>
        <p:nvPicPr>
          <p:cNvPr id="14338" name="Picture 2" descr="C:\Users\pingda.ruan\Desktop\Intellij IDEA  的分享会\素材\Svn_color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971" y="614204"/>
            <a:ext cx="3547789" cy="441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0825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321258"/>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326494"/>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172710"/>
            <a:ext cx="2015495"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版本控制之</a:t>
            </a:r>
            <a:r>
              <a:rPr lang="en-US" altLang="zh-CN" sz="2024" b="1" dirty="0" smtClean="0">
                <a:latin typeface="微软雅黑" pitchFamily="34" charset="-122"/>
                <a:ea typeface="微软雅黑" pitchFamily="34" charset="-122"/>
              </a:rPr>
              <a:t>SVN</a:t>
            </a:r>
            <a:endParaRPr lang="zh-CN" altLang="en-US" sz="975" dirty="0">
              <a:latin typeface="微软雅黑" pitchFamily="34" charset="-122"/>
              <a:ea typeface="微软雅黑" pitchFamily="34" charset="-122"/>
            </a:endParaRPr>
          </a:p>
        </p:txBody>
      </p:sp>
      <p:pic>
        <p:nvPicPr>
          <p:cNvPr id="15362" name="Picture 2" descr="C:\Users\pingda.ruan\Desktop\Intellij IDEA  的分享会\素材\QQ截图201612260931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82" y="598319"/>
            <a:ext cx="8113220" cy="419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5101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321258"/>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326494"/>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172710"/>
            <a:ext cx="2015495"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版本控制之</a:t>
            </a:r>
            <a:r>
              <a:rPr lang="en-US" altLang="zh-CN" sz="2024" b="1" dirty="0" smtClean="0">
                <a:latin typeface="微软雅黑" pitchFamily="34" charset="-122"/>
                <a:ea typeface="微软雅黑" pitchFamily="34" charset="-122"/>
              </a:rPr>
              <a:t>SVN</a:t>
            </a:r>
            <a:endParaRPr lang="zh-CN" altLang="en-US" sz="975" dirty="0">
              <a:latin typeface="微软雅黑" pitchFamily="34" charset="-122"/>
              <a:ea typeface="微软雅黑" pitchFamily="34" charset="-122"/>
            </a:endParaRPr>
          </a:p>
        </p:txBody>
      </p:sp>
      <p:pic>
        <p:nvPicPr>
          <p:cNvPr id="16386" name="Picture 2" descr="C:\Users\pingda.ruan\Desktop\Intellij IDEA  的分享会\素材\QQ截图201612260937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427" y="610667"/>
            <a:ext cx="6435147" cy="422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3805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542664" y="693727"/>
            <a:ext cx="4180440" cy="307777"/>
          </a:xfrm>
          <a:prstGeom prst="rect">
            <a:avLst/>
          </a:prstGeom>
          <a:noFill/>
        </p:spPr>
        <p:txBody>
          <a:bodyPr wrap="none" rtlCol="0">
            <a:spAutoFit/>
          </a:bodyPr>
          <a:lstStyle/>
          <a:p>
            <a:pPr marL="0" lvl="1"/>
            <a:r>
              <a:rPr lang="en-US" altLang="zh-CN" sz="1400" b="1" dirty="0" smtClean="0">
                <a:solidFill>
                  <a:srgbClr val="080808"/>
                </a:solidFill>
                <a:cs typeface="+mn-ea"/>
                <a:sym typeface="+mn-lt"/>
              </a:rPr>
              <a:t>IntelliJ  IDEA  </a:t>
            </a:r>
            <a:r>
              <a:rPr lang="zh-CN" altLang="en-US" sz="1400" b="1" dirty="0" smtClean="0">
                <a:solidFill>
                  <a:srgbClr val="080808"/>
                </a:solidFill>
                <a:cs typeface="+mn-ea"/>
                <a:sym typeface="+mn-lt"/>
              </a:rPr>
              <a:t>官网：</a:t>
            </a:r>
            <a:r>
              <a:rPr lang="en-US" altLang="zh-CN" sz="1400" b="1" dirty="0">
                <a:solidFill>
                  <a:srgbClr val="080808"/>
                </a:solidFill>
                <a:cs typeface="+mn-ea"/>
                <a:sym typeface="+mn-lt"/>
                <a:hlinkClick r:id="rId2"/>
              </a:rPr>
              <a:t>https://www.jetbrains.com</a:t>
            </a:r>
            <a:r>
              <a:rPr lang="zh-CN" altLang="en-US" sz="1400" b="1" dirty="0" smtClean="0">
                <a:solidFill>
                  <a:srgbClr val="080808"/>
                </a:solidFill>
                <a:cs typeface="+mn-ea"/>
                <a:sym typeface="+mn-lt"/>
                <a:hlinkClick r:id="rId2"/>
              </a:rPr>
              <a:t> </a:t>
            </a:r>
            <a:endParaRPr lang="zh-CN" altLang="en-US" sz="3600" b="1" dirty="0">
              <a:cs typeface="+mn-ea"/>
              <a:sym typeface="+mn-lt"/>
            </a:endParaRPr>
          </a:p>
        </p:txBody>
      </p:sp>
      <p:sp>
        <p:nvSpPr>
          <p:cNvPr id="7" name="TextBox 24"/>
          <p:cNvSpPr txBox="1"/>
          <p:nvPr/>
        </p:nvSpPr>
        <p:spPr>
          <a:xfrm>
            <a:off x="492900" y="330713"/>
            <a:ext cx="2797695" cy="245726"/>
          </a:xfrm>
          <a:prstGeom prst="rect">
            <a:avLst/>
          </a:prstGeom>
          <a:noFill/>
        </p:spPr>
        <p:txBody>
          <a:bodyPr wrap="square" lIns="60469" tIns="30235" rIns="60469" bIns="30235" rtlCol="0">
            <a:spAutoFit/>
          </a:bodyPr>
          <a:lstStyle/>
          <a:p>
            <a:r>
              <a:rPr lang="en-US" altLang="zh-CN" sz="1200" dirty="0" smtClean="0">
                <a:solidFill>
                  <a:srgbClr val="080808"/>
                </a:solidFill>
                <a:cs typeface="+mn-ea"/>
                <a:sym typeface="+mn-lt"/>
              </a:rPr>
              <a:t>1.IntelliJ IDEA  </a:t>
            </a:r>
            <a:r>
              <a:rPr lang="zh-CN" altLang="en-US" sz="1200" dirty="0" smtClean="0">
                <a:solidFill>
                  <a:srgbClr val="080808"/>
                </a:solidFill>
                <a:cs typeface="+mn-ea"/>
                <a:sym typeface="+mn-lt"/>
              </a:rPr>
              <a:t>介绍</a:t>
            </a:r>
            <a:endParaRPr lang="zh-CN" altLang="en-US" sz="1200" dirty="0">
              <a:solidFill>
                <a:srgbClr val="080808"/>
              </a:solidFill>
              <a:cs typeface="+mn-ea"/>
              <a:sym typeface="+mn-lt"/>
            </a:endParaRPr>
          </a:p>
        </p:txBody>
      </p:sp>
      <p:sp>
        <p:nvSpPr>
          <p:cNvPr id="15" name="TextBox 11"/>
          <p:cNvSpPr txBox="1"/>
          <p:nvPr/>
        </p:nvSpPr>
        <p:spPr>
          <a:xfrm>
            <a:off x="560460" y="1704541"/>
            <a:ext cx="7949057" cy="2492990"/>
          </a:xfrm>
          <a:prstGeom prst="rect">
            <a:avLst/>
          </a:prstGeom>
          <a:noFill/>
        </p:spPr>
        <p:txBody>
          <a:bodyPr wrap="square" rtlCol="0">
            <a:spAutoFit/>
          </a:bodyPr>
          <a:lstStyle/>
          <a:p>
            <a:pPr marL="0" lvl="1"/>
            <a:r>
              <a:rPr lang="en-US" altLang="zh-CN" sz="1200" dirty="0"/>
              <a:t>&gt; </a:t>
            </a:r>
            <a:r>
              <a:rPr lang="en-US" altLang="zh-CN" sz="1200" b="1" dirty="0" smtClean="0"/>
              <a:t>1</a:t>
            </a:r>
            <a:r>
              <a:rPr lang="en-US" altLang="zh-CN" sz="1200" b="1" dirty="0"/>
              <a:t>. </a:t>
            </a:r>
            <a:r>
              <a:rPr lang="zh-CN" altLang="en-US" sz="1200" dirty="0"/>
              <a:t>智能的代码补全功能，支持首字母匹配，支持中间字母单词匹配，支持尾部字母匹配等，支持 </a:t>
            </a:r>
            <a:r>
              <a:rPr lang="en-US" altLang="zh-CN" sz="1200" dirty="0"/>
              <a:t>java html</a:t>
            </a:r>
            <a:r>
              <a:rPr lang="zh-CN" altLang="en-US" sz="1200" dirty="0"/>
              <a:t>，</a:t>
            </a:r>
            <a:r>
              <a:rPr lang="en-US" altLang="zh-CN" sz="1200" dirty="0" err="1"/>
              <a:t>css,js</a:t>
            </a:r>
            <a:r>
              <a:rPr lang="zh-CN" altLang="en-US" sz="1200" dirty="0"/>
              <a:t>，</a:t>
            </a:r>
            <a:r>
              <a:rPr lang="en-US" altLang="zh-CN" sz="1200" dirty="0"/>
              <a:t>JQuery</a:t>
            </a:r>
            <a:r>
              <a:rPr lang="zh-CN" altLang="en-US" sz="1200" dirty="0"/>
              <a:t>等语言的代码提示。</a:t>
            </a:r>
            <a:br>
              <a:rPr lang="zh-CN" altLang="en-US" sz="1200" dirty="0"/>
            </a:br>
            <a:r>
              <a:rPr lang="en-US" altLang="zh-CN" sz="1200" dirty="0"/>
              <a:t>&gt; </a:t>
            </a:r>
            <a:r>
              <a:rPr lang="zh-CN" altLang="en-US" sz="1200" b="1" dirty="0" smtClean="0"/>
              <a:t> </a:t>
            </a:r>
            <a:r>
              <a:rPr lang="en-US" altLang="zh-CN" sz="1200" b="1" dirty="0"/>
              <a:t>2. </a:t>
            </a:r>
            <a:r>
              <a:rPr lang="zh-CN" altLang="en-US" sz="1200" dirty="0"/>
              <a:t>强大的索引功能和视图功能</a:t>
            </a:r>
            <a:r>
              <a:rPr lang="en-US" altLang="zh-CN" sz="1200" dirty="0"/>
              <a:t>,</a:t>
            </a:r>
            <a:r>
              <a:rPr lang="zh-CN" altLang="en-US" sz="1200" dirty="0"/>
              <a:t>文件快速定位，文件默认自动保存，简单直接的查看类或接口的信息</a:t>
            </a:r>
            <a:r>
              <a:rPr lang="en-US" altLang="zh-CN" sz="1200" dirty="0"/>
              <a:t>:</a:t>
            </a:r>
            <a:r>
              <a:rPr lang="zh-CN" altLang="en-US" sz="1200" dirty="0"/>
              <a:t>比如继承，实现等。</a:t>
            </a:r>
            <a:br>
              <a:rPr lang="zh-CN" altLang="en-US" sz="1200" dirty="0"/>
            </a:br>
            <a:r>
              <a:rPr lang="en-US" altLang="zh-CN" sz="1200" dirty="0"/>
              <a:t>&gt; </a:t>
            </a:r>
            <a:r>
              <a:rPr lang="zh-CN" altLang="en-US" sz="1200" b="1" dirty="0" smtClean="0"/>
              <a:t> </a:t>
            </a:r>
            <a:r>
              <a:rPr lang="en-US" altLang="zh-CN" sz="1200" b="1" dirty="0"/>
              <a:t>3. </a:t>
            </a:r>
            <a:r>
              <a:rPr lang="zh-CN" altLang="en-US" sz="1200" dirty="0"/>
              <a:t>强大的编辑功能和重构功能，支持列编辑，快速选中当前变量等。</a:t>
            </a:r>
            <a:br>
              <a:rPr lang="zh-CN" altLang="en-US" sz="1200" dirty="0"/>
            </a:br>
            <a:r>
              <a:rPr lang="en-US" altLang="zh-CN" sz="1200" dirty="0"/>
              <a:t>&gt; </a:t>
            </a:r>
            <a:r>
              <a:rPr lang="zh-CN" altLang="en-US" sz="1200" b="1" dirty="0" smtClean="0"/>
              <a:t> </a:t>
            </a:r>
            <a:r>
              <a:rPr lang="en-US" altLang="zh-CN" sz="1200" b="1" dirty="0"/>
              <a:t>4. </a:t>
            </a:r>
            <a:r>
              <a:rPr lang="zh-CN" altLang="en-US" sz="1200" dirty="0"/>
              <a:t>全面的快捷键操作</a:t>
            </a:r>
            <a:r>
              <a:rPr lang="en-US" altLang="zh-CN" sz="1200" dirty="0"/>
              <a:t>,idea </a:t>
            </a:r>
            <a:r>
              <a:rPr lang="zh-CN" altLang="en-US" sz="1200" dirty="0"/>
              <a:t>里面的各种操作基本都可以通过快捷键完成，而且快捷键非常通俗好记，可以真正实现脱离鼠标，全键盘操作，享受在键盘上飞一般的感觉和快感。</a:t>
            </a:r>
            <a:br>
              <a:rPr lang="zh-CN" altLang="en-US" sz="1200" dirty="0"/>
            </a:br>
            <a:r>
              <a:rPr lang="en-US" altLang="zh-CN" sz="1200" dirty="0"/>
              <a:t>&gt; </a:t>
            </a:r>
            <a:r>
              <a:rPr lang="zh-CN" altLang="en-US" sz="1200" b="1" dirty="0" smtClean="0"/>
              <a:t> </a:t>
            </a:r>
            <a:r>
              <a:rPr lang="en-US" altLang="zh-CN" sz="1200" b="1" dirty="0"/>
              <a:t>5. </a:t>
            </a:r>
            <a:r>
              <a:rPr lang="zh-CN" altLang="en-US" sz="1200" dirty="0"/>
              <a:t>各种语言支持非常好，特别是</a:t>
            </a:r>
            <a:r>
              <a:rPr lang="en-US" altLang="zh-CN" sz="1200" dirty="0"/>
              <a:t>HTML,CSS,JS</a:t>
            </a:r>
            <a:r>
              <a:rPr lang="zh-CN" altLang="en-US" sz="1200" dirty="0"/>
              <a:t>，轻松定位样式和</a:t>
            </a:r>
            <a:r>
              <a:rPr lang="en-US" altLang="zh-CN" sz="1200" dirty="0"/>
              <a:t>JS</a:t>
            </a:r>
            <a:r>
              <a:rPr lang="zh-CN" altLang="en-US" sz="1200" dirty="0"/>
              <a:t>代码提示</a:t>
            </a:r>
            <a:r>
              <a:rPr lang="en-US" altLang="zh-CN" sz="1200" dirty="0"/>
              <a:t>.</a:t>
            </a:r>
            <a:br>
              <a:rPr lang="en-US" altLang="zh-CN" sz="1200" dirty="0"/>
            </a:br>
            <a:r>
              <a:rPr lang="en-US" altLang="zh-CN" sz="1200" dirty="0"/>
              <a:t>&gt; </a:t>
            </a:r>
            <a:r>
              <a:rPr lang="zh-CN" altLang="en-US" sz="1200" b="1" dirty="0" smtClean="0"/>
              <a:t> </a:t>
            </a:r>
            <a:r>
              <a:rPr lang="en-US" altLang="zh-CN" sz="1200" b="1" dirty="0"/>
              <a:t>6. </a:t>
            </a:r>
            <a:r>
              <a:rPr lang="zh-CN" altLang="en-US" sz="1200" dirty="0"/>
              <a:t>集成各种当前主流构建项目的工具：</a:t>
            </a:r>
            <a:r>
              <a:rPr lang="en-US" altLang="zh-CN" sz="1200" dirty="0" err="1"/>
              <a:t>ant,maven,gradle</a:t>
            </a:r>
            <a:r>
              <a:rPr lang="zh-CN" altLang="en-US" sz="1200" dirty="0"/>
              <a:t>，无需再下插件。</a:t>
            </a:r>
            <a:br>
              <a:rPr lang="zh-CN" altLang="en-US" sz="1200" dirty="0"/>
            </a:br>
            <a:r>
              <a:rPr lang="en-US" altLang="zh-CN" sz="1200" dirty="0"/>
              <a:t>&gt; </a:t>
            </a:r>
            <a:r>
              <a:rPr lang="zh-CN" altLang="en-US" sz="1200" b="1" dirty="0" smtClean="0"/>
              <a:t> </a:t>
            </a:r>
            <a:r>
              <a:rPr lang="en-US" altLang="zh-CN" sz="1200" b="1" dirty="0"/>
              <a:t>7. </a:t>
            </a:r>
            <a:r>
              <a:rPr lang="zh-CN" altLang="en-US" sz="1200" dirty="0"/>
              <a:t>集成各种当前主流版本控制的工具：</a:t>
            </a:r>
            <a:r>
              <a:rPr lang="en-US" altLang="zh-CN" sz="1200" dirty="0" err="1"/>
              <a:t>svn,git</a:t>
            </a:r>
            <a:r>
              <a:rPr lang="zh-CN" altLang="en-US" sz="1200" dirty="0"/>
              <a:t>和</a:t>
            </a:r>
            <a:r>
              <a:rPr lang="en-US" altLang="zh-CN" sz="1200" dirty="0" err="1"/>
              <a:t>gitHub</a:t>
            </a:r>
            <a:r>
              <a:rPr lang="zh-CN" altLang="en-US" sz="1200" dirty="0"/>
              <a:t>，无需再下插件。</a:t>
            </a:r>
            <a:br>
              <a:rPr lang="zh-CN" altLang="en-US" sz="1200" dirty="0"/>
            </a:br>
            <a:r>
              <a:rPr lang="en-US" altLang="zh-CN" sz="1200" dirty="0"/>
              <a:t>&gt; </a:t>
            </a:r>
            <a:r>
              <a:rPr lang="zh-CN" altLang="en-US" sz="1200" b="1" dirty="0" smtClean="0"/>
              <a:t> </a:t>
            </a:r>
            <a:r>
              <a:rPr lang="en-US" altLang="zh-CN" sz="1200" b="1" dirty="0"/>
              <a:t>8. </a:t>
            </a:r>
            <a:r>
              <a:rPr lang="zh-CN" altLang="en-US" sz="1200" dirty="0"/>
              <a:t>自带</a:t>
            </a:r>
            <a:r>
              <a:rPr lang="en-US" altLang="zh-CN" sz="1200" dirty="0"/>
              <a:t>java </a:t>
            </a:r>
            <a:r>
              <a:rPr lang="zh-CN" altLang="en-US" sz="1200" dirty="0"/>
              <a:t>反编译功能，可以直接查看第三方</a:t>
            </a:r>
            <a:r>
              <a:rPr lang="en-US" altLang="zh-CN" sz="1200" dirty="0"/>
              <a:t>Jar</a:t>
            </a:r>
            <a:r>
              <a:rPr lang="zh-CN" altLang="en-US" sz="1200" dirty="0"/>
              <a:t>包的源码，自动提示是否下载</a:t>
            </a:r>
            <a:r>
              <a:rPr lang="en-US" altLang="zh-CN" sz="1200" dirty="0"/>
              <a:t>Jar</a:t>
            </a:r>
            <a:r>
              <a:rPr lang="zh-CN" altLang="en-US" sz="1200" dirty="0"/>
              <a:t>的</a:t>
            </a:r>
            <a:r>
              <a:rPr lang="en-US" altLang="zh-CN" sz="1200" dirty="0"/>
              <a:t>source.</a:t>
            </a:r>
            <a:br>
              <a:rPr lang="en-US" altLang="zh-CN" sz="1200" dirty="0"/>
            </a:br>
            <a:r>
              <a:rPr lang="en-US" altLang="zh-CN" sz="1200" dirty="0"/>
              <a:t>&gt; </a:t>
            </a:r>
            <a:r>
              <a:rPr lang="zh-CN" altLang="en-US" sz="1200" b="1" dirty="0" smtClean="0"/>
              <a:t> </a:t>
            </a:r>
            <a:r>
              <a:rPr lang="en-US" altLang="zh-CN" sz="1200" b="1" dirty="0"/>
              <a:t>9. </a:t>
            </a:r>
            <a:r>
              <a:rPr lang="zh-CN" altLang="en-US" sz="1200" dirty="0"/>
              <a:t>支持各种数据库连接功能，</a:t>
            </a:r>
            <a:r>
              <a:rPr lang="en-US" altLang="zh-CN" sz="1200" dirty="0" err="1"/>
              <a:t>mysql,SQL,Oracle</a:t>
            </a:r>
            <a:r>
              <a:rPr lang="zh-CN" altLang="en-US" sz="1200" dirty="0"/>
              <a:t>等</a:t>
            </a:r>
            <a:r>
              <a:rPr lang="en-US" altLang="zh-CN" sz="1200" dirty="0"/>
              <a:t>.</a:t>
            </a:r>
            <a:br>
              <a:rPr lang="en-US" altLang="zh-CN" sz="1200" dirty="0"/>
            </a:br>
            <a:r>
              <a:rPr lang="en-US" altLang="zh-CN" sz="1200" dirty="0"/>
              <a:t>&gt; </a:t>
            </a:r>
            <a:r>
              <a:rPr lang="en-US" altLang="zh-CN" sz="1200" b="1" dirty="0" smtClean="0"/>
              <a:t>10</a:t>
            </a:r>
            <a:r>
              <a:rPr lang="en-US" altLang="zh-CN" sz="1200" b="1" dirty="0"/>
              <a:t>. </a:t>
            </a:r>
            <a:r>
              <a:rPr lang="zh-CN" altLang="en-US" sz="1200" dirty="0"/>
              <a:t>支持当前主流的框架和最新的技术，比如</a:t>
            </a:r>
            <a:r>
              <a:rPr lang="en-US" altLang="zh-CN" sz="1200" dirty="0"/>
              <a:t>Docker</a:t>
            </a:r>
            <a:r>
              <a:rPr lang="zh-CN" altLang="en-US" sz="1200" dirty="0"/>
              <a:t>等</a:t>
            </a:r>
            <a:r>
              <a:rPr lang="en-US" altLang="zh-CN" sz="1200" dirty="0"/>
              <a:t>.</a:t>
            </a:r>
            <a:endParaRPr lang="zh-CN" altLang="en-US" sz="1200" b="1" dirty="0">
              <a:cs typeface="+mn-ea"/>
              <a:sym typeface="+mn-lt"/>
            </a:endParaRPr>
          </a:p>
        </p:txBody>
      </p:sp>
      <p:sp>
        <p:nvSpPr>
          <p:cNvPr id="8" name="TextBox 24"/>
          <p:cNvSpPr txBox="1"/>
          <p:nvPr/>
        </p:nvSpPr>
        <p:spPr>
          <a:xfrm>
            <a:off x="560461" y="1257557"/>
            <a:ext cx="2797695" cy="245726"/>
          </a:xfrm>
          <a:prstGeom prst="rect">
            <a:avLst/>
          </a:prstGeom>
          <a:noFill/>
        </p:spPr>
        <p:txBody>
          <a:bodyPr wrap="square" lIns="60469" tIns="30235" rIns="60469" bIns="30235" rtlCol="0">
            <a:spAutoFit/>
          </a:bodyPr>
          <a:lstStyle/>
          <a:p>
            <a:r>
              <a:rPr lang="zh-CN" altLang="en-US" sz="1200" b="1" dirty="0"/>
              <a:t>学习使用</a:t>
            </a:r>
            <a:r>
              <a:rPr lang="en-US" altLang="zh-CN" sz="1200" b="1" dirty="0" smtClean="0"/>
              <a:t>IntelliJ </a:t>
            </a:r>
            <a:r>
              <a:rPr lang="en-US" altLang="zh-CN" sz="1200" b="1" dirty="0"/>
              <a:t>IDEA </a:t>
            </a:r>
            <a:r>
              <a:rPr lang="zh-CN" altLang="en-US" sz="1200" b="1" dirty="0"/>
              <a:t>的好处</a:t>
            </a:r>
            <a:endParaRPr lang="zh-CN" altLang="en-US" sz="1200" dirty="0">
              <a:solidFill>
                <a:srgbClr val="080808"/>
              </a:solidFill>
              <a:cs typeface="+mn-ea"/>
              <a:sym typeface="+mn-lt"/>
            </a:endParaRPr>
          </a:p>
        </p:txBody>
      </p:sp>
    </p:spTree>
    <p:extLst>
      <p:ext uri="{BB962C8B-B14F-4D97-AF65-F5344CB8AC3E}">
        <p14:creationId xmlns:p14="http://schemas.microsoft.com/office/powerpoint/2010/main" val="361869896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ppt_x</p:attrName>
                                        </p:attrNameLst>
                                      </p:cBhvr>
                                      <p:tavLst>
                                        <p:tav tm="0">
                                          <p:val>
                                            <p:strVal val="#ppt_x-#ppt_w*1.125000"/>
                                          </p:val>
                                        </p:tav>
                                        <p:tav tm="100000">
                                          <p:val>
                                            <p:strVal val="#ppt_x"/>
                                          </p:val>
                                        </p:tav>
                                      </p:tavLst>
                                    </p:anim>
                                    <p:animEffect transition="in" filter="wipe(right)">
                                      <p:cBhvr>
                                        <p:cTn id="13" dur="500"/>
                                        <p:tgtEl>
                                          <p:spTgt spid="1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ppt_x</p:attrName>
                                        </p:attrNameLst>
                                      </p:cBhvr>
                                      <p:tavLst>
                                        <p:tav tm="0">
                                          <p:val>
                                            <p:strVal val="#ppt_x-#ppt_w*1.125000"/>
                                          </p:val>
                                        </p:tav>
                                        <p:tav tm="100000">
                                          <p:val>
                                            <p:strVal val="#ppt_x"/>
                                          </p:val>
                                        </p:tav>
                                      </p:tavLst>
                                    </p:anim>
                                    <p:animEffect transition="in" filter="wipe(righ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5"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321258"/>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326494"/>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172710"/>
            <a:ext cx="2015495"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版本控制之</a:t>
            </a:r>
            <a:r>
              <a:rPr lang="en-US" altLang="zh-CN" sz="2024" b="1" dirty="0" smtClean="0">
                <a:latin typeface="微软雅黑" pitchFamily="34" charset="-122"/>
                <a:ea typeface="微软雅黑" pitchFamily="34" charset="-122"/>
              </a:rPr>
              <a:t>SVN</a:t>
            </a:r>
            <a:endParaRPr lang="zh-CN" altLang="en-US" sz="975" dirty="0">
              <a:latin typeface="微软雅黑" pitchFamily="34" charset="-122"/>
              <a:ea typeface="微软雅黑" pitchFamily="34" charset="-122"/>
            </a:endParaRPr>
          </a:p>
        </p:txBody>
      </p:sp>
      <p:pic>
        <p:nvPicPr>
          <p:cNvPr id="17410" name="Picture 2" descr="C:\Users\pingda.ruan\Desktop\Intellij IDEA  的分享会\素材\Svn_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0520" y="523118"/>
            <a:ext cx="7640241" cy="462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4039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321258"/>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326494"/>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172710"/>
            <a:ext cx="2015495"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版本控制之</a:t>
            </a:r>
            <a:r>
              <a:rPr lang="en-US" altLang="zh-CN" sz="2024" b="1" dirty="0" smtClean="0">
                <a:latin typeface="微软雅黑" pitchFamily="34" charset="-122"/>
                <a:ea typeface="微软雅黑" pitchFamily="34" charset="-122"/>
              </a:rPr>
              <a:t>SVN</a:t>
            </a:r>
            <a:endParaRPr lang="zh-CN" altLang="en-US" sz="975" dirty="0">
              <a:latin typeface="微软雅黑" pitchFamily="34" charset="-122"/>
              <a:ea typeface="微软雅黑" pitchFamily="34" charset="-122"/>
            </a:endParaRPr>
          </a:p>
        </p:txBody>
      </p:sp>
      <p:sp>
        <p:nvSpPr>
          <p:cNvPr id="8" name="文本框 119"/>
          <p:cNvSpPr txBox="1"/>
          <p:nvPr/>
        </p:nvSpPr>
        <p:spPr>
          <a:xfrm>
            <a:off x="633810" y="484206"/>
            <a:ext cx="7323416" cy="387798"/>
          </a:xfrm>
          <a:prstGeom prst="rect">
            <a:avLst/>
          </a:prstGeom>
          <a:noFill/>
        </p:spPr>
        <p:txBody>
          <a:bodyPr wrap="square" rtlCol="0">
            <a:spAutoFit/>
          </a:bodyPr>
          <a:lstStyle/>
          <a:p>
            <a:pPr algn="just">
              <a:lnSpc>
                <a:spcPct val="120000"/>
              </a:lnSpc>
            </a:pPr>
            <a:r>
              <a:rPr lang="en-US" altLang="zh-CN" sz="1600" dirty="0" err="1" smtClean="0">
                <a:solidFill>
                  <a:schemeClr val="tx1">
                    <a:lumMod val="50000"/>
                    <a:lumOff val="50000"/>
                  </a:schemeClr>
                </a:solidFill>
                <a:latin typeface="微软雅黑" panose="020B0503020204020204" pitchFamily="34" charset="-122"/>
                <a:ea typeface="微软雅黑" panose="020B0503020204020204" pitchFamily="34" charset="-122"/>
              </a:rPr>
              <a:t>Svn</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更新，提示文件有冲突</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.Accept Yours ,Accept Theirs Merge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的意思</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8434" name="Picture 2" descr="C:\Users\pingda.ruan\Desktop\Intellij IDEA  的分享会\素材\QQ截图201612261726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23" y="914400"/>
            <a:ext cx="7773224" cy="367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7144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500"/>
                                  </p:stCondLst>
                                  <p:iterate type="lt">
                                    <p:tmPct val="25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321258"/>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326494"/>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172710"/>
            <a:ext cx="2015495"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版本控制之</a:t>
            </a:r>
            <a:r>
              <a:rPr lang="en-US" altLang="zh-CN" sz="2024" b="1" dirty="0" smtClean="0">
                <a:latin typeface="微软雅黑" pitchFamily="34" charset="-122"/>
                <a:ea typeface="微软雅黑" pitchFamily="34" charset="-122"/>
              </a:rPr>
              <a:t>SVN</a:t>
            </a:r>
            <a:endParaRPr lang="zh-CN" altLang="en-US" sz="975" dirty="0">
              <a:latin typeface="微软雅黑" pitchFamily="34" charset="-122"/>
              <a:ea typeface="微软雅黑" pitchFamily="34" charset="-122"/>
            </a:endParaRPr>
          </a:p>
        </p:txBody>
      </p:sp>
      <p:sp>
        <p:nvSpPr>
          <p:cNvPr id="8" name="文本框 119"/>
          <p:cNvSpPr txBox="1"/>
          <p:nvPr/>
        </p:nvSpPr>
        <p:spPr>
          <a:xfrm>
            <a:off x="633810" y="484206"/>
            <a:ext cx="7206684" cy="387798"/>
          </a:xfrm>
          <a:prstGeom prst="rect">
            <a:avLst/>
          </a:prstGeom>
          <a:noFill/>
        </p:spPr>
        <p:txBody>
          <a:bodyPr wrap="square" rtlCol="0">
            <a:spAutoFit/>
          </a:bodyPr>
          <a:lstStyle/>
          <a:p>
            <a:pPr algn="just">
              <a:lnSpc>
                <a:spcPct val="120000"/>
              </a:lnSpc>
            </a:pP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SVN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更新的常见情况：</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IDEA</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里面</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err="1" smtClean="0">
                <a:solidFill>
                  <a:schemeClr val="tx1">
                    <a:lumMod val="50000"/>
                    <a:lumOff val="50000"/>
                  </a:schemeClr>
                </a:solidFill>
                <a:latin typeface="微软雅黑" panose="020B0503020204020204" pitchFamily="34" charset="-122"/>
                <a:ea typeface="微软雅黑" panose="020B0503020204020204" pitchFamily="34" charset="-122"/>
              </a:rPr>
              <a:t>svn</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更新，提示文件有冲突，解决冲突。</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9458" name="Picture 2" descr="C:\Users\pingda.ruan\Desktop\Intellij IDEA  的分享会\素材\Svn_update_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5259" y="832680"/>
            <a:ext cx="7325236" cy="416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6767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321258"/>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326494"/>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172710"/>
            <a:ext cx="2015495"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版本控制之</a:t>
            </a:r>
            <a:r>
              <a:rPr lang="en-US" altLang="zh-CN" sz="2024" b="1" dirty="0" smtClean="0">
                <a:latin typeface="微软雅黑" pitchFamily="34" charset="-122"/>
                <a:ea typeface="微软雅黑" pitchFamily="34" charset="-122"/>
              </a:rPr>
              <a:t>SVN</a:t>
            </a:r>
            <a:endParaRPr lang="zh-CN" altLang="en-US" sz="975" dirty="0">
              <a:latin typeface="微软雅黑" pitchFamily="34" charset="-122"/>
              <a:ea typeface="微软雅黑" pitchFamily="34" charset="-122"/>
            </a:endParaRPr>
          </a:p>
        </p:txBody>
      </p:sp>
      <p:sp>
        <p:nvSpPr>
          <p:cNvPr id="9" name="文本框 119"/>
          <p:cNvSpPr txBox="1"/>
          <p:nvPr/>
        </p:nvSpPr>
        <p:spPr>
          <a:xfrm>
            <a:off x="429415" y="484206"/>
            <a:ext cx="8445644" cy="683264"/>
          </a:xfrm>
          <a:prstGeom prst="rect">
            <a:avLst/>
          </a:prstGeom>
          <a:noFill/>
        </p:spPr>
        <p:txBody>
          <a:bodyPr wrap="square" rtlCol="0">
            <a:spAutoFit/>
          </a:bodyPr>
          <a:lstStyle/>
          <a:p>
            <a:pPr algn="just">
              <a:lnSpc>
                <a:spcPct val="120000"/>
              </a:lnSpc>
            </a:pP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SVN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更新的常见情况</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IDEA</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里面</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err="1" smtClean="0">
                <a:solidFill>
                  <a:schemeClr val="tx1">
                    <a:lumMod val="50000"/>
                    <a:lumOff val="50000"/>
                  </a:schemeClr>
                </a:solidFill>
                <a:latin typeface="微软雅黑" panose="020B0503020204020204" pitchFamily="34" charset="-122"/>
                <a:ea typeface="微软雅黑" panose="020B0503020204020204" pitchFamily="34" charset="-122"/>
              </a:rPr>
              <a:t>svn</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更新，提示文件有冲突，一不小心关闭了窗口，点击文件，编辑冲突，弹出解决冲突的窗口，下面的操作跟</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情况</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一样。</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0482" name="Picture 2" descr="C:\Users\pingda.ruan\Desktop\Intellij IDEA  的分享会\素材\svn_update_0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8459" y="1296562"/>
            <a:ext cx="8218517" cy="358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6767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2492990" cy="1077218"/>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smtClean="0">
                <a:solidFill>
                  <a:srgbClr val="080808"/>
                </a:solidFill>
                <a:cs typeface="+mn-ea"/>
                <a:sym typeface="+mn-lt"/>
              </a:rPr>
              <a:t>第</a:t>
            </a:r>
            <a:r>
              <a:rPr lang="zh-CN" altLang="en-US" sz="2800" b="1" dirty="0">
                <a:solidFill>
                  <a:srgbClr val="080808"/>
                </a:solidFill>
                <a:cs typeface="+mn-ea"/>
                <a:sym typeface="+mn-lt"/>
              </a:rPr>
              <a:t>五</a:t>
            </a:r>
            <a:r>
              <a:rPr lang="zh-CN" altLang="en-US" sz="2800" b="1" dirty="0" smtClean="0">
                <a:solidFill>
                  <a:srgbClr val="080808"/>
                </a:solidFill>
                <a:cs typeface="+mn-ea"/>
                <a:sym typeface="+mn-lt"/>
              </a:rPr>
              <a:t>部分</a:t>
            </a:r>
            <a:endParaRPr lang="en-US" altLang="zh-CN" sz="2800" b="1" dirty="0">
              <a:solidFill>
                <a:srgbClr val="080808"/>
              </a:solidFill>
              <a:cs typeface="+mn-ea"/>
              <a:sym typeface="+mn-lt"/>
            </a:endParaRPr>
          </a:p>
          <a:p>
            <a:pPr marL="0" lvl="1"/>
            <a:r>
              <a:rPr lang="zh-CN" altLang="en-US" sz="3600" b="1" dirty="0" smtClean="0">
                <a:cs typeface="+mn-ea"/>
                <a:sym typeface="+mn-lt"/>
              </a:rPr>
              <a:t>强大的插件</a:t>
            </a:r>
            <a:endParaRPr lang="zh-CN" altLang="en-US" sz="3600" b="1" dirty="0">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446"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9174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7" y="4794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7" y="511574"/>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564254" y="325526"/>
            <a:ext cx="2015495" cy="307777"/>
          </a:xfrm>
          <a:prstGeom prst="rect">
            <a:avLst/>
          </a:prstGeom>
          <a:noFill/>
        </p:spPr>
        <p:txBody>
          <a:bodyPr wrap="square" lIns="0" tIns="0" rIns="0" bIns="0" rtlCol="0">
            <a:spAutoFit/>
          </a:bodyPr>
          <a:lstStyle/>
          <a:p>
            <a:pPr algn="ctr"/>
            <a:r>
              <a:rPr lang="zh-CN" altLang="en-US" sz="2000" dirty="0" smtClean="0">
                <a:latin typeface="微软雅黑" pitchFamily="34" charset="-122"/>
                <a:ea typeface="微软雅黑" pitchFamily="34" charset="-122"/>
              </a:rPr>
              <a:t>常见的插件</a:t>
            </a:r>
            <a:endParaRPr lang="zh-CN" altLang="en-US" sz="2000" dirty="0">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4205822702"/>
              </p:ext>
            </p:extLst>
          </p:nvPr>
        </p:nvGraphicFramePr>
        <p:xfrm>
          <a:off x="1391934" y="633303"/>
          <a:ext cx="6579482" cy="4211320"/>
        </p:xfrm>
        <a:graphic>
          <a:graphicData uri="http://schemas.openxmlformats.org/drawingml/2006/table">
            <a:tbl>
              <a:tblPr firstRow="1" bandRow="1">
                <a:tableStyleId>{5C22544A-7EE6-4342-B048-85BDC9FD1C3A}</a:tableStyleId>
              </a:tblPr>
              <a:tblGrid>
                <a:gridCol w="2771275"/>
                <a:gridCol w="3808207"/>
              </a:tblGrid>
              <a:tr h="370840">
                <a:tc>
                  <a:txBody>
                    <a:bodyPr/>
                    <a:lstStyle/>
                    <a:p>
                      <a:r>
                        <a:rPr lang="en-US" altLang="zh-CN" dirty="0" smtClean="0"/>
                        <a:t>  </a:t>
                      </a:r>
                      <a:r>
                        <a:rPr lang="zh-CN" altLang="en-US" dirty="0" smtClean="0"/>
                        <a:t>插件名称</a:t>
                      </a:r>
                      <a:endParaRPr lang="zh-CN" altLang="en-US" dirty="0"/>
                    </a:p>
                  </a:txBody>
                  <a:tcPr/>
                </a:tc>
                <a:tc>
                  <a:txBody>
                    <a:bodyPr/>
                    <a:lstStyle/>
                    <a:p>
                      <a:r>
                        <a:rPr lang="zh-CN" altLang="en-US" dirty="0" smtClean="0"/>
                        <a:t>说明</a:t>
                      </a:r>
                      <a:endParaRPr lang="zh-CN" altLang="en-US" dirty="0"/>
                    </a:p>
                  </a:txBody>
                  <a:tcPr/>
                </a:tc>
              </a:tr>
              <a:tr h="370840">
                <a:tc>
                  <a:txBody>
                    <a:bodyPr/>
                    <a:lstStyle/>
                    <a:p>
                      <a:r>
                        <a:rPr lang="en-US" altLang="zh-CN" sz="1350" b="1" i="0" kern="1200" dirty="0" err="1" smtClean="0">
                          <a:solidFill>
                            <a:schemeClr val="dk1"/>
                          </a:solidFill>
                          <a:effectLst/>
                          <a:latin typeface="+mn-lt"/>
                          <a:ea typeface="+mn-ea"/>
                          <a:cs typeface="+mn-cs"/>
                        </a:rPr>
                        <a:t>CameCase</a:t>
                      </a:r>
                      <a:endParaRPr lang="zh-CN" altLang="en-US" dirty="0"/>
                    </a:p>
                  </a:txBody>
                  <a:tcPr/>
                </a:tc>
                <a:tc>
                  <a:txBody>
                    <a:bodyPr/>
                    <a:lstStyle/>
                    <a:p>
                      <a:r>
                        <a:rPr lang="zh-CN" altLang="en-US" sz="1350" b="1" i="0" kern="1200" dirty="0" smtClean="0">
                          <a:solidFill>
                            <a:schemeClr val="dk1"/>
                          </a:solidFill>
                          <a:effectLst/>
                          <a:latin typeface="+mn-lt"/>
                          <a:ea typeface="+mn-ea"/>
                          <a:cs typeface="+mn-cs"/>
                        </a:rPr>
                        <a:t>驼峰式命名和下划线命名相互换</a:t>
                      </a:r>
                      <a:r>
                        <a:rPr lang="en-US" altLang="zh-CN" sz="1350" b="1" i="0" kern="1200" dirty="0" smtClean="0">
                          <a:solidFill>
                            <a:schemeClr val="dk1"/>
                          </a:solidFill>
                          <a:effectLst/>
                          <a:latin typeface="+mn-lt"/>
                          <a:ea typeface="+mn-ea"/>
                          <a:cs typeface="+mn-cs"/>
                        </a:rPr>
                        <a:t> [</a:t>
                      </a:r>
                      <a:r>
                        <a:rPr lang="en-US" altLang="zh-CN" sz="1350" b="1" i="0" kern="1200" dirty="0" err="1" smtClean="0">
                          <a:solidFill>
                            <a:schemeClr val="dk1"/>
                          </a:solidFill>
                          <a:effectLst/>
                          <a:latin typeface="+mn-lt"/>
                          <a:ea typeface="+mn-ea"/>
                          <a:cs typeface="+mn-cs"/>
                        </a:rPr>
                        <a:t>Shift+Alt+U</a:t>
                      </a:r>
                      <a:r>
                        <a:rPr lang="en-US" altLang="zh-CN" sz="1350" b="1" i="0" kern="1200" dirty="0" smtClean="0">
                          <a:solidFill>
                            <a:schemeClr val="dk1"/>
                          </a:solidFill>
                          <a:effectLst/>
                          <a:latin typeface="+mn-lt"/>
                          <a:ea typeface="+mn-ea"/>
                          <a:cs typeface="+mn-cs"/>
                        </a:rPr>
                        <a:t>]</a:t>
                      </a:r>
                      <a:endParaRPr lang="zh-CN" altLang="en-US" dirty="0"/>
                    </a:p>
                  </a:txBody>
                  <a:tcPr/>
                </a:tc>
              </a:tr>
              <a:tr h="370840">
                <a:tc>
                  <a:txBody>
                    <a:bodyPr/>
                    <a:lstStyle/>
                    <a:p>
                      <a:r>
                        <a:rPr lang="en-US" altLang="zh-CN" sz="1350" b="1" i="0" kern="1200" dirty="0" err="1" smtClean="0">
                          <a:solidFill>
                            <a:schemeClr val="dk1"/>
                          </a:solidFill>
                          <a:effectLst/>
                          <a:latin typeface="+mn-lt"/>
                          <a:ea typeface="+mn-ea"/>
                          <a:cs typeface="+mn-cs"/>
                        </a:rPr>
                        <a:t>QAPlug</a:t>
                      </a:r>
                      <a:r>
                        <a:rPr lang="en-US" altLang="zh-CN" sz="1350" b="1" i="0" kern="1200" dirty="0" smtClean="0">
                          <a:solidFill>
                            <a:schemeClr val="dk1"/>
                          </a:solidFill>
                          <a:effectLst/>
                          <a:latin typeface="+mn-lt"/>
                          <a:ea typeface="+mn-ea"/>
                          <a:cs typeface="+mn-cs"/>
                        </a:rPr>
                        <a:t>  </a:t>
                      </a:r>
                      <a:r>
                        <a:rPr lang="en-US" altLang="zh-CN" sz="1350" b="1" i="0" kern="1200" dirty="0" err="1" smtClean="0">
                          <a:solidFill>
                            <a:schemeClr val="dk1"/>
                          </a:solidFill>
                          <a:effectLst/>
                          <a:latin typeface="+mn-lt"/>
                          <a:ea typeface="+mn-ea"/>
                          <a:cs typeface="+mn-cs"/>
                        </a:rPr>
                        <a:t>QAPlug-Checkstyle</a:t>
                      </a:r>
                      <a:r>
                        <a:rPr lang="en-US" altLang="zh-CN" sz="1350" b="1" i="0" kern="1200" dirty="0" smtClean="0">
                          <a:solidFill>
                            <a:schemeClr val="dk1"/>
                          </a:solidFill>
                          <a:effectLst/>
                          <a:latin typeface="+mn-lt"/>
                          <a:ea typeface="+mn-ea"/>
                          <a:cs typeface="+mn-cs"/>
                        </a:rPr>
                        <a:t>   </a:t>
                      </a:r>
                      <a:r>
                        <a:rPr lang="en-US" altLang="zh-CN" sz="1350" b="1" i="0" kern="1200" dirty="0" err="1" smtClean="0">
                          <a:solidFill>
                            <a:schemeClr val="dk1"/>
                          </a:solidFill>
                          <a:effectLst/>
                          <a:latin typeface="+mn-lt"/>
                          <a:ea typeface="+mn-ea"/>
                          <a:cs typeface="+mn-cs"/>
                        </a:rPr>
                        <a:t>QAPlug-FindBuys</a:t>
                      </a:r>
                      <a:endParaRPr lang="zh-CN" altLang="en-US" dirty="0"/>
                    </a:p>
                  </a:txBody>
                  <a:tcPr/>
                </a:tc>
                <a:tc>
                  <a:txBody>
                    <a:bodyPr/>
                    <a:lstStyle/>
                    <a:p>
                      <a:endParaRPr lang="zh-CN" altLang="en-US" dirty="0"/>
                    </a:p>
                  </a:txBody>
                  <a:tcPr/>
                </a:tc>
              </a:tr>
              <a:tr h="370840">
                <a:tc>
                  <a:txBody>
                    <a:bodyPr/>
                    <a:lstStyle/>
                    <a:p>
                      <a:r>
                        <a:rPr lang="en-US" altLang="zh-CN" sz="1350" b="1" i="0" kern="1200" dirty="0" err="1" smtClean="0">
                          <a:solidFill>
                            <a:schemeClr val="dk1"/>
                          </a:solidFill>
                          <a:effectLst/>
                          <a:latin typeface="+mn-lt"/>
                          <a:ea typeface="+mn-ea"/>
                          <a:cs typeface="+mn-cs"/>
                        </a:rPr>
                        <a:t>RegexpTester</a:t>
                      </a:r>
                      <a:r>
                        <a:rPr lang="en-US" altLang="zh-CN" sz="1350" b="1" i="0" kern="1200" dirty="0" smtClean="0">
                          <a:solidFill>
                            <a:schemeClr val="dk1"/>
                          </a:solidFill>
                          <a:effectLst/>
                          <a:latin typeface="+mn-lt"/>
                          <a:ea typeface="+mn-ea"/>
                          <a:cs typeface="+mn-cs"/>
                        </a:rPr>
                        <a:t> </a:t>
                      </a:r>
                      <a:endParaRPr lang="zh-CN" altLang="en-US" dirty="0"/>
                    </a:p>
                  </a:txBody>
                  <a:tcPr/>
                </a:tc>
                <a:tc>
                  <a:txBody>
                    <a:bodyPr/>
                    <a:lstStyle/>
                    <a:p>
                      <a:r>
                        <a:rPr lang="zh-CN" altLang="en-US" sz="1350" b="1" i="0" kern="1200" dirty="0" smtClean="0">
                          <a:solidFill>
                            <a:schemeClr val="dk1"/>
                          </a:solidFill>
                          <a:effectLst/>
                          <a:latin typeface="+mn-lt"/>
                          <a:ea typeface="+mn-ea"/>
                          <a:cs typeface="+mn-cs"/>
                        </a:rPr>
                        <a:t>正则表达式检查</a:t>
                      </a:r>
                      <a:endParaRPr lang="zh-CN" altLang="en-US" dirty="0"/>
                    </a:p>
                  </a:txBody>
                  <a:tcPr/>
                </a:tc>
              </a:tr>
              <a:tr h="370840">
                <a:tc>
                  <a:txBody>
                    <a:bodyPr/>
                    <a:lstStyle/>
                    <a:p>
                      <a:r>
                        <a:rPr lang="en-US" altLang="zh-CN" sz="1350" b="1" i="0" kern="1200" dirty="0" err="1" smtClean="0">
                          <a:solidFill>
                            <a:schemeClr val="dk1"/>
                          </a:solidFill>
                          <a:effectLst/>
                          <a:latin typeface="+mn-lt"/>
                          <a:ea typeface="+mn-ea"/>
                          <a:cs typeface="+mn-cs"/>
                        </a:rPr>
                        <a:t>GenerateSerialVersioonnnUID</a:t>
                      </a:r>
                      <a:endParaRPr lang="zh-CN" altLang="en-US" dirty="0"/>
                    </a:p>
                  </a:txBody>
                  <a:tcPr/>
                </a:tc>
                <a:tc>
                  <a:txBody>
                    <a:bodyPr/>
                    <a:lstStyle/>
                    <a:p>
                      <a:r>
                        <a:rPr lang="zh-CN" altLang="en-US" sz="1350" b="1" i="0" kern="1200" dirty="0" smtClean="0">
                          <a:solidFill>
                            <a:schemeClr val="dk1"/>
                          </a:solidFill>
                          <a:effectLst/>
                          <a:latin typeface="+mn-lt"/>
                          <a:ea typeface="+mn-ea"/>
                          <a:cs typeface="+mn-cs"/>
                        </a:rPr>
                        <a:t>生成版本号</a:t>
                      </a:r>
                      <a:endParaRPr lang="zh-CN" altLang="en-US" dirty="0"/>
                    </a:p>
                  </a:txBody>
                  <a:tcPr/>
                </a:tc>
              </a:tr>
              <a:tr h="370840">
                <a:tc>
                  <a:txBody>
                    <a:bodyPr/>
                    <a:lstStyle/>
                    <a:p>
                      <a:r>
                        <a:rPr lang="en-US" altLang="zh-CN" sz="1350" b="1" i="0" kern="1200" dirty="0" smtClean="0">
                          <a:solidFill>
                            <a:schemeClr val="dk1"/>
                          </a:solidFill>
                          <a:effectLst/>
                          <a:latin typeface="+mn-lt"/>
                          <a:ea typeface="+mn-ea"/>
                          <a:cs typeface="+mn-cs"/>
                        </a:rPr>
                        <a:t>Eclipse </a:t>
                      </a:r>
                      <a:r>
                        <a:rPr lang="en-US" altLang="zh-CN" sz="1350" b="1" i="0" kern="1200" dirty="0" err="1" smtClean="0">
                          <a:solidFill>
                            <a:schemeClr val="dk1"/>
                          </a:solidFill>
                          <a:effectLst/>
                          <a:latin typeface="+mn-lt"/>
                          <a:ea typeface="+mn-ea"/>
                          <a:cs typeface="+mn-cs"/>
                        </a:rPr>
                        <a:t>fomatter</a:t>
                      </a:r>
                      <a:endParaRPr lang="zh-CN" altLang="en-US" dirty="0"/>
                    </a:p>
                  </a:txBody>
                  <a:tcPr/>
                </a:tc>
                <a:tc>
                  <a:txBody>
                    <a:bodyPr/>
                    <a:lstStyle/>
                    <a:p>
                      <a:r>
                        <a:rPr lang="en-US" altLang="zh-CN" dirty="0" smtClean="0"/>
                        <a:t> </a:t>
                      </a:r>
                      <a:r>
                        <a:rPr lang="en-US" altLang="zh-CN" sz="1350" b="1" i="0" kern="1200" dirty="0" smtClean="0">
                          <a:solidFill>
                            <a:schemeClr val="dk1"/>
                          </a:solidFill>
                          <a:effectLst/>
                          <a:latin typeface="+mn-lt"/>
                          <a:ea typeface="+mn-ea"/>
                          <a:cs typeface="+mn-cs"/>
                        </a:rPr>
                        <a:t>eclipse ,</a:t>
                      </a:r>
                      <a:r>
                        <a:rPr lang="en-US" altLang="zh-CN" sz="1350" b="1" i="0" kern="1200" dirty="0" err="1" smtClean="0">
                          <a:solidFill>
                            <a:schemeClr val="dk1"/>
                          </a:solidFill>
                          <a:effectLst/>
                          <a:latin typeface="+mn-lt"/>
                          <a:ea typeface="+mn-ea"/>
                          <a:cs typeface="+mn-cs"/>
                        </a:rPr>
                        <a:t>intellij</a:t>
                      </a:r>
                      <a:r>
                        <a:rPr lang="en-US" altLang="zh-CN" sz="1350" b="1" i="0" kern="1200" dirty="0" smtClean="0">
                          <a:solidFill>
                            <a:schemeClr val="dk1"/>
                          </a:solidFill>
                          <a:effectLst/>
                          <a:latin typeface="+mn-lt"/>
                          <a:ea typeface="+mn-ea"/>
                          <a:cs typeface="+mn-cs"/>
                        </a:rPr>
                        <a:t> idea </a:t>
                      </a:r>
                      <a:r>
                        <a:rPr lang="zh-CN" altLang="en-US" sz="1350" b="1" i="0" kern="1200" dirty="0" smtClean="0">
                          <a:solidFill>
                            <a:schemeClr val="dk1"/>
                          </a:solidFill>
                          <a:effectLst/>
                          <a:latin typeface="+mn-lt"/>
                          <a:ea typeface="+mn-ea"/>
                          <a:cs typeface="+mn-cs"/>
                        </a:rPr>
                        <a:t>代码格式统一</a:t>
                      </a:r>
                      <a:endParaRPr lang="zh-CN" altLang="en-US" dirty="0"/>
                    </a:p>
                  </a:txBody>
                  <a:tcPr/>
                </a:tc>
              </a:tr>
              <a:tr h="370840">
                <a:tc>
                  <a:txBody>
                    <a:bodyPr/>
                    <a:lstStyle/>
                    <a:p>
                      <a:r>
                        <a:rPr lang="en-US" altLang="zh-CN" sz="1350" b="1" i="0" kern="1200" dirty="0" err="1" smtClean="0">
                          <a:solidFill>
                            <a:schemeClr val="dk1"/>
                          </a:solidFill>
                          <a:effectLst/>
                          <a:latin typeface="+mn-lt"/>
                          <a:ea typeface="+mn-ea"/>
                          <a:cs typeface="+mn-cs"/>
                        </a:rPr>
                        <a:t>PackageJars</a:t>
                      </a:r>
                      <a:endParaRPr lang="zh-CN" altLang="en-US" dirty="0"/>
                    </a:p>
                  </a:txBody>
                  <a:tcPr/>
                </a:tc>
                <a:tc>
                  <a:txBody>
                    <a:bodyPr/>
                    <a:lstStyle/>
                    <a:p>
                      <a:r>
                        <a:rPr lang="zh-CN" altLang="en-US" sz="1350" b="1" i="0" kern="1200" dirty="0" smtClean="0">
                          <a:solidFill>
                            <a:schemeClr val="dk1"/>
                          </a:solidFill>
                          <a:effectLst/>
                          <a:latin typeface="+mn-lt"/>
                          <a:ea typeface="+mn-ea"/>
                          <a:cs typeface="+mn-cs"/>
                        </a:rPr>
                        <a:t>到出</a:t>
                      </a:r>
                      <a:r>
                        <a:rPr lang="en-US" altLang="zh-CN" sz="1350" b="1" i="0" kern="1200" dirty="0" smtClean="0">
                          <a:solidFill>
                            <a:schemeClr val="dk1"/>
                          </a:solidFill>
                          <a:effectLst/>
                          <a:latin typeface="+mn-lt"/>
                          <a:ea typeface="+mn-ea"/>
                          <a:cs typeface="+mn-cs"/>
                        </a:rPr>
                        <a:t>jar</a:t>
                      </a:r>
                      <a:r>
                        <a:rPr lang="zh-CN" altLang="en-US" sz="1350" b="1" i="0" kern="1200" dirty="0" smtClean="0">
                          <a:solidFill>
                            <a:schemeClr val="dk1"/>
                          </a:solidFill>
                          <a:effectLst/>
                          <a:latin typeface="+mn-lt"/>
                          <a:ea typeface="+mn-ea"/>
                          <a:cs typeface="+mn-cs"/>
                        </a:rPr>
                        <a:t>包工具</a:t>
                      </a:r>
                      <a:endParaRPr lang="zh-CN" altLang="en-US" dirty="0"/>
                    </a:p>
                  </a:txBody>
                  <a:tcPr/>
                </a:tc>
              </a:tr>
              <a:tr h="370840">
                <a:tc>
                  <a:txBody>
                    <a:bodyPr/>
                    <a:lstStyle/>
                    <a:p>
                      <a:r>
                        <a:rPr lang="en-US" altLang="zh-CN" b="1" dirty="0" smtClean="0"/>
                        <a:t>Markdown  Navigator </a:t>
                      </a:r>
                      <a:endParaRPr lang="zh-CN" altLang="en-US" b="1" dirty="0"/>
                    </a:p>
                  </a:txBody>
                  <a:tcPr/>
                </a:tc>
                <a:tc>
                  <a:txBody>
                    <a:bodyPr/>
                    <a:lstStyle/>
                    <a:p>
                      <a:r>
                        <a:rPr lang="zh-CN" altLang="en-US" dirty="0" smtClean="0"/>
                        <a:t>编辑</a:t>
                      </a:r>
                      <a:r>
                        <a:rPr lang="en-US" altLang="zh-CN" dirty="0" smtClean="0"/>
                        <a:t>.md</a:t>
                      </a:r>
                      <a:r>
                        <a:rPr lang="en-US" altLang="zh-CN" baseline="0" dirty="0" smtClean="0"/>
                        <a:t>  </a:t>
                      </a:r>
                      <a:r>
                        <a:rPr lang="zh-CN" altLang="en-US" baseline="0" dirty="0" smtClean="0"/>
                        <a:t>文件</a:t>
                      </a:r>
                      <a:endParaRPr lang="zh-CN" altLang="en-US" dirty="0"/>
                    </a:p>
                  </a:txBody>
                  <a:tcPr/>
                </a:tc>
              </a:tr>
              <a:tr h="370840">
                <a:tc>
                  <a:txBody>
                    <a:bodyPr/>
                    <a:lstStyle/>
                    <a:p>
                      <a:r>
                        <a:rPr lang="en-US" altLang="zh-CN" b="1" dirty="0" err="1" smtClean="0"/>
                        <a:t>MyBatis</a:t>
                      </a:r>
                      <a:r>
                        <a:rPr lang="en-US" altLang="zh-CN" b="1" baseline="0" dirty="0" smtClean="0"/>
                        <a:t>  plugin</a:t>
                      </a:r>
                      <a:endParaRPr lang="zh-CN" altLang="en-US" b="1" dirty="0"/>
                    </a:p>
                  </a:txBody>
                  <a:tcPr/>
                </a:tc>
                <a:tc>
                  <a:txBody>
                    <a:bodyPr/>
                    <a:lstStyle/>
                    <a:p>
                      <a:r>
                        <a:rPr lang="en-US" altLang="zh-CN" dirty="0" smtClean="0"/>
                        <a:t> </a:t>
                      </a:r>
                      <a:r>
                        <a:rPr lang="en-US" altLang="zh-CN" dirty="0" err="1" smtClean="0"/>
                        <a:t>MyBatis</a:t>
                      </a:r>
                      <a:r>
                        <a:rPr lang="en-US" altLang="zh-CN" baseline="0" dirty="0" smtClean="0"/>
                        <a:t>  </a:t>
                      </a:r>
                      <a:r>
                        <a:rPr lang="zh-CN" altLang="en-US" baseline="0" dirty="0" smtClean="0"/>
                        <a:t>插件</a:t>
                      </a:r>
                      <a:endParaRPr lang="zh-CN" altLang="en-US" dirty="0"/>
                    </a:p>
                  </a:txBody>
                  <a:tcPr/>
                </a:tc>
              </a:tr>
              <a:tr h="370840">
                <a:tc>
                  <a:txBody>
                    <a:bodyPr/>
                    <a:lstStyle/>
                    <a:p>
                      <a:r>
                        <a:rPr lang="en-US" altLang="zh-CN" b="1" dirty="0" smtClean="0"/>
                        <a:t>Key promoter</a:t>
                      </a:r>
                      <a:endParaRPr lang="zh-CN" altLang="en-US" b="1" dirty="0"/>
                    </a:p>
                  </a:txBody>
                  <a:tcPr/>
                </a:tc>
                <a:tc>
                  <a:txBody>
                    <a:bodyPr/>
                    <a:lstStyle/>
                    <a:p>
                      <a:r>
                        <a:rPr lang="zh-CN" altLang="en-US" sz="1350" b="0" i="0" kern="1200" dirty="0" smtClean="0">
                          <a:solidFill>
                            <a:schemeClr val="dk1"/>
                          </a:solidFill>
                          <a:effectLst/>
                          <a:latin typeface="+mn-lt"/>
                          <a:ea typeface="+mn-ea"/>
                          <a:cs typeface="+mn-cs"/>
                        </a:rPr>
                        <a:t>快捷键提示</a:t>
                      </a:r>
                      <a:endParaRPr lang="zh-CN" altLang="en-US" dirty="0"/>
                    </a:p>
                  </a:txBody>
                  <a:tcPr/>
                </a:tc>
              </a:tr>
              <a:tr h="370840">
                <a:tc>
                  <a:txBody>
                    <a:bodyPr/>
                    <a:lstStyle/>
                    <a:p>
                      <a:r>
                        <a:rPr lang="en-US" altLang="zh-CN" sz="1350" b="1" i="0" kern="1200" dirty="0" err="1" smtClean="0">
                          <a:solidFill>
                            <a:schemeClr val="dk1"/>
                          </a:solidFill>
                          <a:effectLst/>
                          <a:latin typeface="+mn-lt"/>
                          <a:ea typeface="+mn-ea"/>
                          <a:cs typeface="+mn-cs"/>
                        </a:rPr>
                        <a:t>JRebel</a:t>
                      </a:r>
                      <a:r>
                        <a:rPr lang="en-US" altLang="zh-CN" sz="1350" b="1" i="0" kern="1200" dirty="0" smtClean="0">
                          <a:solidFill>
                            <a:schemeClr val="dk1"/>
                          </a:solidFill>
                          <a:effectLst/>
                          <a:latin typeface="+mn-lt"/>
                          <a:ea typeface="+mn-ea"/>
                          <a:cs typeface="+mn-cs"/>
                        </a:rPr>
                        <a:t> Plugin</a:t>
                      </a:r>
                      <a:endParaRPr lang="zh-CN" altLang="en-US" b="1" dirty="0"/>
                    </a:p>
                  </a:txBody>
                  <a:tcPr/>
                </a:tc>
                <a:tc>
                  <a:txBody>
                    <a:bodyPr/>
                    <a:lstStyle/>
                    <a:p>
                      <a:r>
                        <a:rPr lang="zh-CN" altLang="en-US" sz="1350" b="0" i="0" kern="1200" dirty="0" smtClean="0">
                          <a:solidFill>
                            <a:schemeClr val="dk1"/>
                          </a:solidFill>
                          <a:effectLst/>
                          <a:latin typeface="+mn-lt"/>
                          <a:ea typeface="+mn-ea"/>
                          <a:cs typeface="+mn-cs"/>
                        </a:rPr>
                        <a:t>热部署</a:t>
                      </a:r>
                      <a:endParaRPr lang="zh-CN" altLang="en-US" dirty="0"/>
                    </a:p>
                  </a:txBody>
                  <a:tcPr/>
                </a:tc>
              </a:tr>
            </a:tbl>
          </a:graphicData>
        </a:graphic>
      </p:graphicFrame>
    </p:spTree>
    <p:extLst>
      <p:ext uri="{BB962C8B-B14F-4D97-AF65-F5344CB8AC3E}">
        <p14:creationId xmlns:p14="http://schemas.microsoft.com/office/powerpoint/2010/main" val="39819506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1670650" cy="954107"/>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smtClean="0">
                <a:solidFill>
                  <a:srgbClr val="080808"/>
                </a:solidFill>
                <a:cs typeface="+mn-ea"/>
                <a:sym typeface="+mn-lt"/>
              </a:rPr>
              <a:t>第</a:t>
            </a:r>
            <a:r>
              <a:rPr lang="zh-CN" altLang="en-US" sz="2800" b="1" dirty="0">
                <a:solidFill>
                  <a:srgbClr val="080808"/>
                </a:solidFill>
                <a:cs typeface="+mn-ea"/>
                <a:sym typeface="+mn-lt"/>
              </a:rPr>
              <a:t>六</a:t>
            </a:r>
            <a:r>
              <a:rPr lang="zh-CN" altLang="en-US" sz="2800" b="1" dirty="0" smtClean="0">
                <a:solidFill>
                  <a:srgbClr val="080808"/>
                </a:solidFill>
                <a:cs typeface="+mn-ea"/>
                <a:sym typeface="+mn-lt"/>
              </a:rPr>
              <a:t>部分</a:t>
            </a:r>
            <a:endParaRPr lang="en-US" altLang="zh-CN" sz="2800" b="1" dirty="0" smtClean="0">
              <a:solidFill>
                <a:srgbClr val="080808"/>
              </a:solidFill>
              <a:cs typeface="+mn-ea"/>
              <a:sym typeface="+mn-lt"/>
            </a:endParaRPr>
          </a:p>
          <a:p>
            <a:pPr marL="0" lvl="1"/>
            <a:r>
              <a:rPr lang="en-US" altLang="zh-CN" sz="2800" b="1" dirty="0" smtClean="0">
                <a:solidFill>
                  <a:srgbClr val="080808"/>
                </a:solidFill>
                <a:cs typeface="+mn-ea"/>
                <a:sym typeface="+mn-lt"/>
              </a:rPr>
              <a:t>Refactor</a:t>
            </a:r>
            <a:endParaRPr lang="en-US" altLang="zh-CN" sz="2800" b="1" dirty="0">
              <a:solidFill>
                <a:srgbClr val="080808"/>
              </a:solidFill>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446"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25996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8" y="624115"/>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436098"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3467436" y="475567"/>
            <a:ext cx="2632151" cy="311496"/>
          </a:xfrm>
          <a:prstGeom prst="rect">
            <a:avLst/>
          </a:prstGeom>
          <a:noFill/>
        </p:spPr>
        <p:txBody>
          <a:bodyPr wrap="square" lIns="0" tIns="0" rIns="0" bIns="0" rtlCol="0">
            <a:spAutoFit/>
          </a:bodyPr>
          <a:lstStyle/>
          <a:p>
            <a:pPr algn="ctr"/>
            <a:r>
              <a:rPr lang="zh-CN" altLang="en-US" sz="2024" b="1" dirty="0" smtClean="0">
                <a:latin typeface="微软雅黑" pitchFamily="34" charset="-122"/>
                <a:ea typeface="微软雅黑" pitchFamily="34" charset="-122"/>
              </a:rPr>
              <a:t>重构常见的快捷键</a:t>
            </a:r>
            <a:endParaRPr lang="zh-CN" altLang="en-US" sz="975" dirty="0">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832366949"/>
              </p:ext>
            </p:extLst>
          </p:nvPr>
        </p:nvGraphicFramePr>
        <p:xfrm>
          <a:off x="1524001" y="1172048"/>
          <a:ext cx="6096000" cy="33375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altLang="zh-CN" dirty="0" smtClean="0"/>
                        <a:t> </a:t>
                      </a:r>
                      <a:r>
                        <a:rPr lang="zh-CN" altLang="en-US" dirty="0" smtClean="0"/>
                        <a:t>快捷键</a:t>
                      </a:r>
                      <a:endParaRPr lang="zh-CN" altLang="en-US" dirty="0"/>
                    </a:p>
                  </a:txBody>
                  <a:tcPr/>
                </a:tc>
                <a:tc>
                  <a:txBody>
                    <a:bodyPr/>
                    <a:lstStyle/>
                    <a:p>
                      <a:r>
                        <a:rPr lang="en-US" altLang="zh-CN" dirty="0" smtClean="0"/>
                        <a:t>  </a:t>
                      </a:r>
                      <a:r>
                        <a:rPr lang="zh-CN" altLang="en-US" dirty="0" smtClean="0"/>
                        <a:t>说明</a:t>
                      </a:r>
                      <a:endParaRPr lang="zh-CN" altLang="en-US" dirty="0"/>
                    </a:p>
                  </a:txBody>
                  <a:tcPr/>
                </a:tc>
              </a:tr>
              <a:tr h="370840">
                <a:tc>
                  <a:txBody>
                    <a:bodyPr/>
                    <a:lstStyle/>
                    <a:p>
                      <a:r>
                        <a:rPr lang="en-US" altLang="zh-CN" dirty="0" smtClean="0">
                          <a:solidFill>
                            <a:srgbClr val="FF0000"/>
                          </a:solidFill>
                        </a:rPr>
                        <a:t>Shift + F6</a:t>
                      </a:r>
                      <a:endParaRPr lang="zh-CN" altLang="en-US" dirty="0">
                        <a:solidFill>
                          <a:srgbClr val="FF0000"/>
                        </a:solidFill>
                      </a:endParaRPr>
                    </a:p>
                  </a:txBody>
                  <a:tcPr/>
                </a:tc>
                <a:tc>
                  <a:txBody>
                    <a:bodyPr/>
                    <a:lstStyle/>
                    <a:p>
                      <a:r>
                        <a:rPr lang="en-US" altLang="zh-CN" dirty="0" smtClean="0"/>
                        <a:t>Rename</a:t>
                      </a:r>
                      <a:endParaRPr lang="zh-CN" altLang="en-US" dirty="0"/>
                    </a:p>
                  </a:txBody>
                  <a:tcPr/>
                </a:tc>
              </a:tr>
              <a:tr h="370840">
                <a:tc>
                  <a:txBody>
                    <a:bodyPr/>
                    <a:lstStyle/>
                    <a:p>
                      <a:r>
                        <a:rPr lang="en-US" altLang="zh-CN" dirty="0" smtClean="0">
                          <a:solidFill>
                            <a:srgbClr val="FF0000"/>
                          </a:solidFill>
                        </a:rPr>
                        <a:t>Ctrl + F6</a:t>
                      </a:r>
                      <a:endParaRPr lang="zh-CN" altLang="en-US" dirty="0">
                        <a:solidFill>
                          <a:srgbClr val="FF0000"/>
                        </a:solidFill>
                      </a:endParaRPr>
                    </a:p>
                  </a:txBody>
                  <a:tcPr/>
                </a:tc>
                <a:tc>
                  <a:txBody>
                    <a:bodyPr/>
                    <a:lstStyle/>
                    <a:p>
                      <a:r>
                        <a:rPr lang="en-US" altLang="zh-CN" dirty="0" smtClean="0"/>
                        <a:t>Change Signature</a:t>
                      </a:r>
                      <a:endParaRPr lang="zh-CN" altLang="en-US" dirty="0"/>
                    </a:p>
                  </a:txBody>
                  <a:tcPr/>
                </a:tc>
              </a:tr>
              <a:tr h="370840">
                <a:tc>
                  <a:txBody>
                    <a:bodyPr/>
                    <a:lstStyle/>
                    <a:p>
                      <a:r>
                        <a:rPr lang="en-US" altLang="zh-CN" dirty="0" smtClean="0"/>
                        <a:t>Ctrl + Alt + N</a:t>
                      </a:r>
                      <a:endParaRPr lang="zh-CN" altLang="en-US" dirty="0"/>
                    </a:p>
                  </a:txBody>
                  <a:tcPr/>
                </a:tc>
                <a:tc>
                  <a:txBody>
                    <a:bodyPr/>
                    <a:lstStyle/>
                    <a:p>
                      <a:r>
                        <a:rPr lang="en-US" altLang="zh-CN" dirty="0" smtClean="0"/>
                        <a:t>Inline</a:t>
                      </a:r>
                      <a:endParaRPr lang="zh-CN" altLang="en-US" dirty="0"/>
                    </a:p>
                  </a:txBody>
                  <a:tcPr/>
                </a:tc>
              </a:tr>
              <a:tr h="370840">
                <a:tc>
                  <a:txBody>
                    <a:bodyPr/>
                    <a:lstStyle/>
                    <a:p>
                      <a:r>
                        <a:rPr lang="en-US" altLang="zh-CN" dirty="0" smtClean="0">
                          <a:solidFill>
                            <a:srgbClr val="FF0000"/>
                          </a:solidFill>
                        </a:rPr>
                        <a:t>Ctrl + Alt + M</a:t>
                      </a:r>
                      <a:endParaRPr lang="zh-CN" altLang="en-US" dirty="0">
                        <a:solidFill>
                          <a:srgbClr val="FF0000"/>
                        </a:solidFill>
                      </a:endParaRPr>
                    </a:p>
                  </a:txBody>
                  <a:tcPr/>
                </a:tc>
                <a:tc>
                  <a:txBody>
                    <a:bodyPr/>
                    <a:lstStyle/>
                    <a:p>
                      <a:r>
                        <a:rPr lang="en-US" altLang="zh-CN" dirty="0" smtClean="0"/>
                        <a:t>Extract  Method</a:t>
                      </a:r>
                      <a:endParaRPr lang="zh-CN" altLang="en-US" dirty="0"/>
                    </a:p>
                  </a:txBody>
                  <a:tcPr/>
                </a:tc>
              </a:tr>
              <a:tr h="370840">
                <a:tc>
                  <a:txBody>
                    <a:bodyPr/>
                    <a:lstStyle/>
                    <a:p>
                      <a:r>
                        <a:rPr lang="en-US" altLang="zh-CN" dirty="0" smtClean="0">
                          <a:solidFill>
                            <a:srgbClr val="FF0000"/>
                          </a:solidFill>
                        </a:rPr>
                        <a:t>Ctrl + Alt + V</a:t>
                      </a:r>
                      <a:endParaRPr lang="zh-CN" altLang="en-US" dirty="0">
                        <a:solidFill>
                          <a:srgbClr val="FF0000"/>
                        </a:solidFill>
                      </a:endParaRPr>
                    </a:p>
                  </a:txBody>
                  <a:tcPr/>
                </a:tc>
                <a:tc>
                  <a:txBody>
                    <a:bodyPr/>
                    <a:lstStyle/>
                    <a:p>
                      <a:r>
                        <a:rPr lang="en-US" altLang="zh-CN" dirty="0" smtClean="0"/>
                        <a:t>Extract  Variable</a:t>
                      </a:r>
                      <a:endParaRPr lang="zh-CN" altLang="en-US" dirty="0"/>
                    </a:p>
                  </a:txBody>
                  <a:tcPr/>
                </a:tc>
              </a:tr>
              <a:tr h="370840">
                <a:tc>
                  <a:txBody>
                    <a:bodyPr/>
                    <a:lstStyle/>
                    <a:p>
                      <a:r>
                        <a:rPr lang="en-US" altLang="zh-CN" dirty="0" smtClean="0"/>
                        <a:t>Ctrl + Alt + F</a:t>
                      </a:r>
                      <a:endParaRPr lang="zh-CN" altLang="en-US" dirty="0"/>
                    </a:p>
                  </a:txBody>
                  <a:tcPr/>
                </a:tc>
                <a:tc>
                  <a:txBody>
                    <a:bodyPr/>
                    <a:lstStyle/>
                    <a:p>
                      <a:r>
                        <a:rPr lang="en-US" altLang="zh-CN" dirty="0" smtClean="0"/>
                        <a:t>Extrac</a:t>
                      </a:r>
                      <a:r>
                        <a:rPr lang="en-US" altLang="zh-CN" baseline="0" dirty="0" smtClean="0"/>
                        <a:t>t  Felid</a:t>
                      </a:r>
                      <a:endParaRPr lang="zh-CN" altLang="en-US" dirty="0"/>
                    </a:p>
                  </a:txBody>
                  <a:tcPr/>
                </a:tc>
              </a:tr>
              <a:tr h="370840">
                <a:tc>
                  <a:txBody>
                    <a:bodyPr/>
                    <a:lstStyle/>
                    <a:p>
                      <a:r>
                        <a:rPr lang="en-US" altLang="zh-CN" dirty="0" smtClean="0">
                          <a:solidFill>
                            <a:srgbClr val="FF0000"/>
                          </a:solidFill>
                        </a:rPr>
                        <a:t>Ctrl + Alt + C</a:t>
                      </a:r>
                      <a:endParaRPr lang="zh-CN" altLang="en-US" dirty="0">
                        <a:solidFill>
                          <a:srgbClr val="FF0000"/>
                        </a:solidFill>
                      </a:endParaRPr>
                    </a:p>
                  </a:txBody>
                  <a:tcPr/>
                </a:tc>
                <a:tc>
                  <a:txBody>
                    <a:bodyPr/>
                    <a:lstStyle/>
                    <a:p>
                      <a:r>
                        <a:rPr lang="en-US" altLang="zh-CN" dirty="0" smtClean="0"/>
                        <a:t>Extract </a:t>
                      </a:r>
                      <a:r>
                        <a:rPr lang="en-US" altLang="zh-CN" baseline="0" dirty="0" smtClean="0"/>
                        <a:t> Constant</a:t>
                      </a:r>
                      <a:endParaRPr lang="zh-CN" altLang="en-US" dirty="0"/>
                    </a:p>
                  </a:txBody>
                  <a:tcPr/>
                </a:tc>
              </a:tr>
              <a:tr h="370840">
                <a:tc>
                  <a:txBody>
                    <a:bodyPr/>
                    <a:lstStyle/>
                    <a:p>
                      <a:r>
                        <a:rPr lang="en-US" altLang="zh-CN" dirty="0" smtClean="0">
                          <a:solidFill>
                            <a:srgbClr val="FF0000"/>
                          </a:solidFill>
                        </a:rPr>
                        <a:t>Ctrl + Alt + P</a:t>
                      </a:r>
                      <a:endParaRPr lang="zh-CN" altLang="en-US" dirty="0">
                        <a:solidFill>
                          <a:srgbClr val="FF0000"/>
                        </a:solidFill>
                      </a:endParaRPr>
                    </a:p>
                  </a:txBody>
                  <a:tcPr/>
                </a:tc>
                <a:tc>
                  <a:txBody>
                    <a:bodyPr/>
                    <a:lstStyle/>
                    <a:p>
                      <a:r>
                        <a:rPr lang="en-US" altLang="zh-CN" dirty="0" smtClean="0"/>
                        <a:t>Extract  Parameter</a:t>
                      </a:r>
                      <a:endParaRPr lang="zh-CN" altLang="en-US" dirty="0"/>
                    </a:p>
                  </a:txBody>
                  <a:tcPr/>
                </a:tc>
              </a:tr>
            </a:tbl>
          </a:graphicData>
        </a:graphic>
      </p:graphicFrame>
      <p:sp>
        <p:nvSpPr>
          <p:cNvPr id="8" name="TextBox 23"/>
          <p:cNvSpPr txBox="1"/>
          <p:nvPr/>
        </p:nvSpPr>
        <p:spPr>
          <a:xfrm>
            <a:off x="1245828" y="4655218"/>
            <a:ext cx="3705550" cy="311496"/>
          </a:xfrm>
          <a:prstGeom prst="rect">
            <a:avLst/>
          </a:prstGeom>
          <a:noFill/>
        </p:spPr>
        <p:txBody>
          <a:bodyPr wrap="square" lIns="0" tIns="0" rIns="0" bIns="0" rtlCol="0">
            <a:spAutoFit/>
          </a:bodyPr>
          <a:lstStyle/>
          <a:p>
            <a:pPr algn="ctr"/>
            <a:r>
              <a:rPr lang="zh-CN" altLang="en-US" sz="2024" b="1" dirty="0" smtClean="0">
                <a:solidFill>
                  <a:srgbClr val="FF0000"/>
                </a:solidFill>
                <a:latin typeface="微软雅黑" pitchFamily="34" charset="-122"/>
                <a:ea typeface="微软雅黑" pitchFamily="34" charset="-122"/>
              </a:rPr>
              <a:t>注</a:t>
            </a:r>
            <a:r>
              <a:rPr lang="zh-CN" altLang="en-US" sz="2024" b="1"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红色标注的使用频率较高</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25051559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2159539" y="216886"/>
            <a:ext cx="2821021" cy="323165"/>
          </a:xfrm>
          <a:prstGeom prst="rect">
            <a:avLst/>
          </a:prstGeom>
          <a:noFill/>
        </p:spPr>
        <p:txBody>
          <a:bodyPr wrap="square" rtlCol="0">
            <a:spAutoFit/>
          </a:bodyPr>
          <a:lstStyle/>
          <a:p>
            <a:r>
              <a:rPr lang="en-US" altLang="zh-CN" sz="1500" dirty="0" smtClean="0">
                <a:solidFill>
                  <a:schemeClr val="accent5"/>
                </a:solidFill>
                <a:latin typeface="微软雅黑" panose="020B0503020204020204" pitchFamily="34" charset="-122"/>
                <a:ea typeface="微软雅黑" panose="020B0503020204020204" pitchFamily="34" charset="-122"/>
              </a:rPr>
              <a:t>Shift+F6(</a:t>
            </a:r>
            <a:r>
              <a:rPr lang="zh-CN" altLang="en-US" sz="1500" dirty="0">
                <a:solidFill>
                  <a:schemeClr val="accent5"/>
                </a:solidFill>
                <a:latin typeface="微软雅黑" panose="020B0503020204020204" pitchFamily="34" charset="-122"/>
                <a:ea typeface="微软雅黑" panose="020B0503020204020204" pitchFamily="34" charset="-122"/>
              </a:rPr>
              <a:t>重命名</a:t>
            </a:r>
            <a:r>
              <a:rPr lang="en-US" altLang="zh-CN" sz="1500" dirty="0" smtClean="0">
                <a:solidFill>
                  <a:schemeClr val="accent5"/>
                </a:solidFill>
                <a:latin typeface="微软雅黑" panose="020B0503020204020204" pitchFamily="34" charset="-122"/>
                <a:ea typeface="微软雅黑" panose="020B0503020204020204" pitchFamily="34" charset="-122"/>
              </a:rPr>
              <a:t>)</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
        <p:nvSpPr>
          <p:cNvPr id="3" name="文本框 46"/>
          <p:cNvSpPr txBox="1"/>
          <p:nvPr/>
        </p:nvSpPr>
        <p:spPr>
          <a:xfrm>
            <a:off x="6839347" y="886900"/>
            <a:ext cx="2821021" cy="954107"/>
          </a:xfrm>
          <a:prstGeom prst="rect">
            <a:avLst/>
          </a:prstGeom>
          <a:noFill/>
        </p:spPr>
        <p:txBody>
          <a:bodyPr wrap="square" rtlCol="0">
            <a:spAutoFit/>
          </a:bodyPr>
          <a:lstStyle/>
          <a:p>
            <a:r>
              <a:rPr lang="zh-CN" altLang="en-US" sz="1400" b="1" dirty="0" smtClean="0">
                <a:solidFill>
                  <a:srgbClr val="FF0000"/>
                </a:solidFill>
              </a:rPr>
              <a:t>说明：</a:t>
            </a:r>
            <a:endParaRPr lang="en-US" altLang="zh-CN" sz="1400" b="1" dirty="0" smtClean="0">
              <a:solidFill>
                <a:srgbClr val="FF0000"/>
              </a:solidFill>
            </a:endParaRPr>
          </a:p>
          <a:p>
            <a:r>
              <a:rPr lang="zh-CN" altLang="en-US" sz="1400" b="1" dirty="0" smtClean="0">
                <a:solidFill>
                  <a:srgbClr val="FF0000"/>
                </a:solidFill>
              </a:rPr>
              <a:t>重命名时</a:t>
            </a:r>
            <a:r>
              <a:rPr lang="en-US" altLang="zh-CN" sz="1400" b="1" dirty="0" smtClean="0">
                <a:solidFill>
                  <a:srgbClr val="FF0000"/>
                </a:solidFill>
              </a:rPr>
              <a:t>,</a:t>
            </a:r>
            <a:r>
              <a:rPr lang="zh-CN" altLang="en-US" sz="1400" b="1" dirty="0" smtClean="0">
                <a:solidFill>
                  <a:srgbClr val="FF0000"/>
                </a:solidFill>
              </a:rPr>
              <a:t>注意其他同名地方</a:t>
            </a:r>
            <a:endParaRPr lang="en-US" altLang="zh-CN" sz="1400" b="1" dirty="0" smtClean="0">
              <a:solidFill>
                <a:srgbClr val="FF0000"/>
              </a:solidFill>
            </a:endParaRPr>
          </a:p>
          <a:p>
            <a:r>
              <a:rPr lang="zh-CN" altLang="en-US" sz="1400" b="1" dirty="0" smtClean="0">
                <a:solidFill>
                  <a:srgbClr val="FF0000"/>
                </a:solidFill>
              </a:rPr>
              <a:t>使用的改变。</a:t>
            </a:r>
            <a:endParaRPr lang="en-US" altLang="zh-CN" sz="1400" b="1" dirty="0" smtClean="0">
              <a:solidFill>
                <a:srgbClr val="FF0000"/>
              </a:solidFill>
            </a:endParaRPr>
          </a:p>
          <a:p>
            <a:r>
              <a:rPr lang="zh-CN" altLang="en-US" sz="1400" b="1" dirty="0" smtClean="0">
                <a:solidFill>
                  <a:srgbClr val="FF0000"/>
                </a:solidFill>
              </a:rPr>
              <a:t>右键单击可以进行排除。</a:t>
            </a:r>
            <a:endParaRPr lang="zh-CN" altLang="en-US" sz="1400" b="1" dirty="0">
              <a:solidFill>
                <a:srgbClr val="FF0000"/>
              </a:solidFill>
            </a:endParaRPr>
          </a:p>
        </p:txBody>
      </p:sp>
      <p:pic>
        <p:nvPicPr>
          <p:cNvPr id="21506" name="Picture 2" descr="C:\Users\pingda.ruan\Desktop\Intellij IDEA  的分享会\素材\refactor\Shift_F6.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1967" y="886900"/>
            <a:ext cx="6474500" cy="3658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3539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2159539" y="216886"/>
            <a:ext cx="2821021" cy="323165"/>
          </a:xfrm>
          <a:prstGeom prst="rect">
            <a:avLst/>
          </a:prstGeom>
          <a:noFill/>
        </p:spPr>
        <p:txBody>
          <a:bodyPr wrap="square" rtlCol="0">
            <a:spAutoFit/>
          </a:bodyPr>
          <a:lstStyle/>
          <a:p>
            <a:r>
              <a:rPr lang="en-US" altLang="zh-CN" sz="1500" dirty="0" smtClean="0">
                <a:solidFill>
                  <a:srgbClr val="FF0000"/>
                </a:solidFill>
                <a:latin typeface="微软雅黑" panose="020B0503020204020204" pitchFamily="34" charset="-122"/>
                <a:ea typeface="微软雅黑" panose="020B0503020204020204" pitchFamily="34" charset="-122"/>
              </a:rPr>
              <a:t>Ctrl+F6(</a:t>
            </a:r>
            <a:r>
              <a:rPr lang="zh-CN" altLang="en-US" sz="1500" dirty="0" smtClean="0">
                <a:solidFill>
                  <a:srgbClr val="FF0000"/>
                </a:solidFill>
                <a:latin typeface="微软雅黑" panose="020B0503020204020204" pitchFamily="34" charset="-122"/>
                <a:ea typeface="微软雅黑" panose="020B0503020204020204" pitchFamily="34" charset="-122"/>
              </a:rPr>
              <a:t>修改方法签名</a:t>
            </a:r>
            <a:r>
              <a:rPr lang="en-US" altLang="zh-CN" sz="1500" dirty="0" smtClean="0">
                <a:solidFill>
                  <a:srgbClr val="FF0000"/>
                </a:solidFill>
                <a:latin typeface="微软雅黑" panose="020B0503020204020204" pitchFamily="34" charset="-122"/>
                <a:ea typeface="微软雅黑" panose="020B0503020204020204" pitchFamily="34" charset="-122"/>
              </a:rPr>
              <a:t>)</a:t>
            </a:r>
            <a:endParaRPr lang="zh-CN" altLang="en-US" sz="1500" dirty="0">
              <a:solidFill>
                <a:srgbClr val="FF0000"/>
              </a:solidFill>
              <a:latin typeface="微软雅黑" panose="020B0503020204020204" pitchFamily="34" charset="-122"/>
              <a:ea typeface="微软雅黑" panose="020B0503020204020204" pitchFamily="34" charset="-122"/>
            </a:endParaRPr>
          </a:p>
        </p:txBody>
      </p:sp>
      <p:pic>
        <p:nvPicPr>
          <p:cNvPr id="20482" name="Picture 2" descr="C:\Users\pingda.ruan\Desktop\Intellij IDEA  的分享会\素材\refactor\Ctrl_F6.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4442" y="540051"/>
            <a:ext cx="6285906" cy="453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070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4"/>
          <p:cNvSpPr txBox="1"/>
          <p:nvPr/>
        </p:nvSpPr>
        <p:spPr>
          <a:xfrm>
            <a:off x="542661" y="2775333"/>
            <a:ext cx="4072879" cy="245726"/>
          </a:xfrm>
          <a:prstGeom prst="rect">
            <a:avLst/>
          </a:prstGeom>
          <a:noFill/>
        </p:spPr>
        <p:txBody>
          <a:bodyPr wrap="square" lIns="60469" tIns="30235" rIns="60469" bIns="30235" rtlCol="0">
            <a:spAutoFit/>
          </a:bodyPr>
          <a:lstStyle/>
          <a:p>
            <a:r>
              <a:rPr lang="en-US" altLang="zh-CN" sz="1200" dirty="0" smtClean="0">
                <a:solidFill>
                  <a:srgbClr val="080808"/>
                </a:solidFill>
                <a:cs typeface="+mn-ea"/>
                <a:sym typeface="+mn-lt"/>
              </a:rPr>
              <a:t>IntelliJ  IDEA  </a:t>
            </a:r>
            <a:r>
              <a:rPr lang="zh-CN" altLang="en-US" sz="1200" dirty="0" smtClean="0">
                <a:solidFill>
                  <a:srgbClr val="080808"/>
                </a:solidFill>
                <a:cs typeface="+mn-ea"/>
                <a:sym typeface="+mn-lt"/>
              </a:rPr>
              <a:t>的使用现状</a:t>
            </a:r>
            <a:endParaRPr lang="zh-CN" altLang="en-US" sz="1200" dirty="0">
              <a:solidFill>
                <a:srgbClr val="080808"/>
              </a:solidFill>
              <a:cs typeface="+mn-ea"/>
              <a:sym typeface="+mn-lt"/>
            </a:endParaRPr>
          </a:p>
        </p:txBody>
      </p:sp>
      <p:pic>
        <p:nvPicPr>
          <p:cNvPr id="1026" name="Picture 2" descr="C:\Users\pingda.ruan\Desktop\QQ截图201612252026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12" y="3200105"/>
            <a:ext cx="4327917" cy="17340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pingda.ruan\Desktop\Intellij IDEA  的分享会\素材\QQ截图20161222163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364" y="946247"/>
            <a:ext cx="8100557" cy="17217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1"/>
          <p:cNvSpPr txBox="1"/>
          <p:nvPr/>
        </p:nvSpPr>
        <p:spPr>
          <a:xfrm>
            <a:off x="405814" y="331290"/>
            <a:ext cx="7650089" cy="276999"/>
          </a:xfrm>
          <a:prstGeom prst="rect">
            <a:avLst/>
          </a:prstGeom>
          <a:noFill/>
        </p:spPr>
        <p:txBody>
          <a:bodyPr wrap="square" rtlCol="0">
            <a:spAutoFit/>
          </a:bodyPr>
          <a:lstStyle/>
          <a:p>
            <a:pPr marL="0" lvl="1"/>
            <a:r>
              <a:rPr lang="en-US" altLang="zh-CN" sz="1200" b="1" dirty="0" err="1" smtClean="0">
                <a:cs typeface="+mn-ea"/>
                <a:sym typeface="+mn-lt"/>
              </a:rPr>
              <a:t>JetBrians</a:t>
            </a:r>
            <a:r>
              <a:rPr lang="zh-CN" altLang="en-US" sz="1200" b="1" dirty="0" smtClean="0">
                <a:cs typeface="+mn-ea"/>
                <a:sym typeface="+mn-lt"/>
              </a:rPr>
              <a:t>公司的产品介绍：</a:t>
            </a:r>
            <a:endParaRPr lang="zh-CN" altLang="en-US" sz="1200" b="1" dirty="0">
              <a:cs typeface="+mn-ea"/>
              <a:sym typeface="+mn-lt"/>
            </a:endParaRPr>
          </a:p>
        </p:txBody>
      </p:sp>
    </p:spTree>
    <p:extLst>
      <p:ext uri="{BB962C8B-B14F-4D97-AF65-F5344CB8AC3E}">
        <p14:creationId xmlns:p14="http://schemas.microsoft.com/office/powerpoint/2010/main" val="368320940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ppt_x</p:attrName>
                                        </p:attrNameLst>
                                      </p:cBhvr>
                                      <p:tavLst>
                                        <p:tav tm="0">
                                          <p:val>
                                            <p:strVal val="#ppt_x-#ppt_w*1.125000"/>
                                          </p:val>
                                        </p:tav>
                                        <p:tav tm="100000">
                                          <p:val>
                                            <p:strVal val="#ppt_x"/>
                                          </p:val>
                                        </p:tav>
                                      </p:tavLst>
                                    </p:anim>
                                    <p:animEffect transition="in" filter="wipe(righ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2159539" y="216886"/>
            <a:ext cx="2821021" cy="338554"/>
          </a:xfrm>
          <a:prstGeom prst="rect">
            <a:avLst/>
          </a:prstGeom>
          <a:noFill/>
        </p:spPr>
        <p:txBody>
          <a:bodyPr wrap="square" rtlCol="0">
            <a:spAutoFit/>
          </a:bodyPr>
          <a:lstStyle/>
          <a:p>
            <a:r>
              <a:rPr lang="en-US" altLang="zh-CN" sz="1600" dirty="0">
                <a:solidFill>
                  <a:srgbClr val="FF0000"/>
                </a:solidFill>
              </a:rPr>
              <a:t>Ctrl + Alt + </a:t>
            </a:r>
            <a:r>
              <a:rPr lang="en-US" altLang="zh-CN" sz="1600" dirty="0" smtClean="0">
                <a:solidFill>
                  <a:srgbClr val="FF0000"/>
                </a:solidFill>
              </a:rPr>
              <a:t>M(</a:t>
            </a:r>
            <a:r>
              <a:rPr lang="zh-CN" altLang="en-US" sz="1600" dirty="0" smtClean="0">
                <a:solidFill>
                  <a:srgbClr val="FF0000"/>
                </a:solidFill>
              </a:rPr>
              <a:t>抽取方法</a:t>
            </a:r>
            <a:r>
              <a:rPr lang="en-US" altLang="zh-CN" sz="1600" dirty="0" smtClean="0">
                <a:solidFill>
                  <a:srgbClr val="FF0000"/>
                </a:solidFill>
              </a:rPr>
              <a:t>)</a:t>
            </a:r>
            <a:endParaRPr lang="zh-CN" altLang="en-US" sz="1600" dirty="0">
              <a:solidFill>
                <a:srgbClr val="FF0000"/>
              </a:solidFill>
            </a:endParaRPr>
          </a:p>
        </p:txBody>
      </p:sp>
      <p:pic>
        <p:nvPicPr>
          <p:cNvPr id="16386" name="Picture 2" descr="C:\Users\pingda.ruan\Desktop\Intellij IDEA  的分享会\素材\refactor\Ctrl_shift_m.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8487" y="728832"/>
            <a:ext cx="8349146" cy="4099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8781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2159539" y="216886"/>
            <a:ext cx="2821021" cy="584775"/>
          </a:xfrm>
          <a:prstGeom prst="rect">
            <a:avLst/>
          </a:prstGeom>
          <a:noFill/>
        </p:spPr>
        <p:txBody>
          <a:bodyPr wrap="square" rtlCol="0">
            <a:spAutoFit/>
          </a:bodyPr>
          <a:lstStyle/>
          <a:p>
            <a:r>
              <a:rPr lang="en-US" altLang="zh-CN" sz="1600" dirty="0">
                <a:solidFill>
                  <a:srgbClr val="FF0000"/>
                </a:solidFill>
              </a:rPr>
              <a:t>Ctrl + Alt + </a:t>
            </a:r>
            <a:r>
              <a:rPr lang="en-US" altLang="zh-CN" sz="1600" dirty="0" smtClean="0">
                <a:solidFill>
                  <a:srgbClr val="FF0000"/>
                </a:solidFill>
              </a:rPr>
              <a:t>V</a:t>
            </a:r>
            <a:r>
              <a:rPr lang="en-US" altLang="zh-CN" sz="1600" dirty="0">
                <a:solidFill>
                  <a:srgbClr val="FF0000"/>
                </a:solidFill>
              </a:rPr>
              <a:t>(</a:t>
            </a:r>
            <a:r>
              <a:rPr lang="zh-CN" altLang="en-US" sz="1600" dirty="0" smtClean="0">
                <a:solidFill>
                  <a:srgbClr val="FF0000"/>
                </a:solidFill>
              </a:rPr>
              <a:t>抽取</a:t>
            </a:r>
            <a:r>
              <a:rPr lang="zh-CN" altLang="en-US" sz="1600" dirty="0">
                <a:solidFill>
                  <a:srgbClr val="FF0000"/>
                </a:solidFill>
              </a:rPr>
              <a:t>变量</a:t>
            </a:r>
            <a:r>
              <a:rPr lang="en-US" altLang="zh-CN" sz="1600" dirty="0" smtClean="0">
                <a:solidFill>
                  <a:srgbClr val="FF0000"/>
                </a:solidFill>
              </a:rPr>
              <a:t>)</a:t>
            </a:r>
            <a:endParaRPr lang="zh-CN" altLang="en-US" sz="1600" dirty="0">
              <a:solidFill>
                <a:srgbClr val="FF0000"/>
              </a:solidFill>
            </a:endParaRPr>
          </a:p>
          <a:p>
            <a:endParaRPr lang="zh-CN" altLang="en-US" sz="1600" dirty="0">
              <a:solidFill>
                <a:srgbClr val="FF0000"/>
              </a:solidFill>
            </a:endParaRPr>
          </a:p>
        </p:txBody>
      </p:sp>
      <p:pic>
        <p:nvPicPr>
          <p:cNvPr id="15362" name="Picture 2" descr="C:\Users\pingda.ruan\Desktop\Intellij IDEA  的分享会\素材\refactor\ctrl_shift_v.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1348" y="687289"/>
            <a:ext cx="8083962" cy="404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7527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2159539" y="216886"/>
            <a:ext cx="2821021" cy="338554"/>
          </a:xfrm>
          <a:prstGeom prst="rect">
            <a:avLst/>
          </a:prstGeom>
          <a:noFill/>
        </p:spPr>
        <p:txBody>
          <a:bodyPr wrap="square" rtlCol="0">
            <a:spAutoFit/>
          </a:bodyPr>
          <a:lstStyle/>
          <a:p>
            <a:r>
              <a:rPr lang="en-US" altLang="zh-CN" sz="1600" dirty="0"/>
              <a:t>Ctrl + Alt + </a:t>
            </a:r>
            <a:r>
              <a:rPr lang="en-US" altLang="zh-CN" sz="1600" dirty="0" smtClean="0"/>
              <a:t>F</a:t>
            </a:r>
            <a:r>
              <a:rPr lang="en-US" altLang="zh-CN" sz="1600" dirty="0">
                <a:solidFill>
                  <a:srgbClr val="FF0000"/>
                </a:solidFill>
              </a:rPr>
              <a:t>(</a:t>
            </a:r>
            <a:r>
              <a:rPr lang="zh-CN" altLang="en-US" sz="1600" dirty="0" smtClean="0">
                <a:solidFill>
                  <a:srgbClr val="FF0000"/>
                </a:solidFill>
              </a:rPr>
              <a:t>抽取</a:t>
            </a:r>
            <a:r>
              <a:rPr lang="zh-CN" altLang="en-US" sz="1600" dirty="0">
                <a:solidFill>
                  <a:srgbClr val="FF0000"/>
                </a:solidFill>
              </a:rPr>
              <a:t>字段</a:t>
            </a:r>
            <a:r>
              <a:rPr lang="en-US" altLang="zh-CN" sz="1600" dirty="0" smtClean="0">
                <a:solidFill>
                  <a:srgbClr val="FF0000"/>
                </a:solidFill>
              </a:rPr>
              <a:t>)</a:t>
            </a:r>
            <a:endParaRPr lang="zh-CN" altLang="en-US" sz="1600" dirty="0">
              <a:solidFill>
                <a:srgbClr val="FF0000"/>
              </a:solidFill>
            </a:endParaRPr>
          </a:p>
        </p:txBody>
      </p:sp>
      <p:pic>
        <p:nvPicPr>
          <p:cNvPr id="17410" name="Picture 2" descr="C:\Users\pingda.ruan\Desktop\Intellij IDEA  的分享会\素材\refactor\Ctrl_shift_F.gi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5274" y="699246"/>
            <a:ext cx="8587752" cy="3625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7527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2815754" y="261866"/>
            <a:ext cx="2821021" cy="338554"/>
          </a:xfrm>
          <a:prstGeom prst="rect">
            <a:avLst/>
          </a:prstGeom>
          <a:noFill/>
        </p:spPr>
        <p:txBody>
          <a:bodyPr wrap="square" rtlCol="0">
            <a:spAutoFit/>
          </a:bodyPr>
          <a:lstStyle/>
          <a:p>
            <a:r>
              <a:rPr lang="en-US" altLang="zh-CN" sz="1600" dirty="0">
                <a:solidFill>
                  <a:srgbClr val="FF0000"/>
                </a:solidFill>
              </a:rPr>
              <a:t>Ctrl + Alt + </a:t>
            </a:r>
            <a:r>
              <a:rPr lang="en-US" altLang="zh-CN" sz="1600" dirty="0" smtClean="0">
                <a:solidFill>
                  <a:srgbClr val="FF0000"/>
                </a:solidFill>
              </a:rPr>
              <a:t>C</a:t>
            </a:r>
            <a:r>
              <a:rPr lang="en-US" altLang="zh-CN" sz="1600" dirty="0">
                <a:solidFill>
                  <a:srgbClr val="FF0000"/>
                </a:solidFill>
              </a:rPr>
              <a:t>(</a:t>
            </a:r>
            <a:r>
              <a:rPr lang="zh-CN" altLang="en-US" sz="1600" dirty="0" smtClean="0">
                <a:solidFill>
                  <a:srgbClr val="FF0000"/>
                </a:solidFill>
              </a:rPr>
              <a:t>抽取常量</a:t>
            </a:r>
            <a:r>
              <a:rPr lang="en-US" altLang="zh-CN" sz="1600" dirty="0" smtClean="0">
                <a:solidFill>
                  <a:srgbClr val="FF0000"/>
                </a:solidFill>
              </a:rPr>
              <a:t>)</a:t>
            </a:r>
            <a:endParaRPr lang="zh-CN" altLang="en-US" sz="1600" dirty="0">
              <a:solidFill>
                <a:srgbClr val="FF0000"/>
              </a:solidFill>
            </a:endParaRPr>
          </a:p>
        </p:txBody>
      </p:sp>
      <p:pic>
        <p:nvPicPr>
          <p:cNvPr id="18434" name="Picture 2" descr="C:\Users\pingda.ruan\Desktop\Intellij IDEA  的分享会\素材\refactor\Crt_shift_C.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1994" y="737945"/>
            <a:ext cx="7406697" cy="406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7527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6"/>
          <p:cNvSpPr txBox="1"/>
          <p:nvPr/>
        </p:nvSpPr>
        <p:spPr>
          <a:xfrm>
            <a:off x="1653463" y="276306"/>
            <a:ext cx="3832473" cy="338554"/>
          </a:xfrm>
          <a:prstGeom prst="rect">
            <a:avLst/>
          </a:prstGeom>
          <a:noFill/>
        </p:spPr>
        <p:txBody>
          <a:bodyPr wrap="square" rtlCol="0">
            <a:spAutoFit/>
          </a:bodyPr>
          <a:lstStyle/>
          <a:p>
            <a:r>
              <a:rPr lang="en-US" altLang="zh-CN" sz="1600" dirty="0">
                <a:solidFill>
                  <a:srgbClr val="FF0000"/>
                </a:solidFill>
              </a:rPr>
              <a:t>Ctrl + Alt + </a:t>
            </a:r>
            <a:r>
              <a:rPr lang="en-US" altLang="zh-CN" sz="1600" dirty="0" smtClean="0">
                <a:solidFill>
                  <a:srgbClr val="FF0000"/>
                </a:solidFill>
              </a:rPr>
              <a:t>P(</a:t>
            </a:r>
            <a:r>
              <a:rPr lang="zh-CN" altLang="en-US" sz="1600" dirty="0" smtClean="0">
                <a:solidFill>
                  <a:srgbClr val="FF0000"/>
                </a:solidFill>
              </a:rPr>
              <a:t>把变量抽取成方法参数）</a:t>
            </a:r>
            <a:endParaRPr lang="zh-CN" altLang="en-US" sz="1600" dirty="0">
              <a:solidFill>
                <a:srgbClr val="FF0000"/>
              </a:solidFill>
            </a:endParaRPr>
          </a:p>
        </p:txBody>
      </p:sp>
      <p:pic>
        <p:nvPicPr>
          <p:cNvPr id="19458" name="Picture 2" descr="C:\Users\pingda.ruan\Desktop\Intellij IDEA  的分享会\素材\refactor\Ctrl_shift_p.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92722" y="677731"/>
            <a:ext cx="5751569" cy="420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0992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2841675" cy="954107"/>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smtClean="0">
                <a:solidFill>
                  <a:srgbClr val="080808"/>
                </a:solidFill>
                <a:cs typeface="+mn-ea"/>
                <a:sym typeface="+mn-lt"/>
              </a:rPr>
              <a:t>第</a:t>
            </a:r>
            <a:r>
              <a:rPr lang="zh-CN" altLang="en-US" sz="2800" b="1" dirty="0">
                <a:solidFill>
                  <a:srgbClr val="080808"/>
                </a:solidFill>
                <a:cs typeface="+mn-ea"/>
                <a:sym typeface="+mn-lt"/>
              </a:rPr>
              <a:t>七</a:t>
            </a:r>
            <a:r>
              <a:rPr lang="zh-CN" altLang="en-US" sz="2800" b="1" dirty="0" smtClean="0">
                <a:solidFill>
                  <a:srgbClr val="080808"/>
                </a:solidFill>
                <a:cs typeface="+mn-ea"/>
                <a:sym typeface="+mn-lt"/>
              </a:rPr>
              <a:t>部分</a:t>
            </a:r>
            <a:endParaRPr lang="en-US" altLang="zh-CN" sz="2800" b="1" dirty="0" smtClean="0">
              <a:solidFill>
                <a:srgbClr val="080808"/>
              </a:solidFill>
              <a:cs typeface="+mn-ea"/>
              <a:sym typeface="+mn-lt"/>
            </a:endParaRPr>
          </a:p>
          <a:p>
            <a:pPr marL="0" lvl="1"/>
            <a:r>
              <a:rPr lang="en-US" altLang="zh-CN" sz="2800" b="1" dirty="0">
                <a:latin typeface="微软雅黑" pitchFamily="34" charset="-122"/>
                <a:ea typeface="微软雅黑" pitchFamily="34" charset="-122"/>
              </a:rPr>
              <a:t>Live Templates</a:t>
            </a:r>
            <a:endParaRPr lang="en-US" altLang="zh-CN" sz="2800" b="1" dirty="0">
              <a:solidFill>
                <a:srgbClr val="080808"/>
              </a:solidFill>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446"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1832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7"/>
          <p:cNvSpPr txBox="1"/>
          <p:nvPr/>
        </p:nvSpPr>
        <p:spPr>
          <a:xfrm>
            <a:off x="388605" y="219684"/>
            <a:ext cx="8421908" cy="732508"/>
          </a:xfrm>
          <a:prstGeom prst="rect">
            <a:avLst/>
          </a:prstGeom>
          <a:noFill/>
        </p:spPr>
        <p:txBody>
          <a:bodyPr wrap="square" rtlCol="0">
            <a:spAutoFit/>
          </a:bodyPr>
          <a:lstStyle/>
          <a:p>
            <a:pPr algn="just">
              <a:lnSpc>
                <a:spcPct val="1300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Live  Templates :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代码模板</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常用</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J</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ava</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模板： </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Iterations,  output, other</a:t>
            </a:r>
          </a:p>
        </p:txBody>
      </p:sp>
      <p:pic>
        <p:nvPicPr>
          <p:cNvPr id="14338" name="Picture 2" descr="C:\Users\pingda.ruan\Desktop\Intellij IDEA  的分享会\素材\live_0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0322" y="1027496"/>
            <a:ext cx="6945333" cy="398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2122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14338"/>
                                        </p:tgtEl>
                                        <p:attrNameLst>
                                          <p:attrName>style.visibility</p:attrName>
                                        </p:attrNameLst>
                                      </p:cBhvr>
                                      <p:to>
                                        <p:strVal val="visible"/>
                                      </p:to>
                                    </p:set>
                                    <p:animEffect transition="in" filter="fade">
                                      <p:cBhvr>
                                        <p:cTn id="10" dur="1000"/>
                                        <p:tgtEl>
                                          <p:spTgt spid="14338"/>
                                        </p:tgtEl>
                                      </p:cBhvr>
                                    </p:animEffect>
                                    <p:anim calcmode="lin" valueType="num">
                                      <p:cBhvr>
                                        <p:cTn id="11" dur="1000" fill="hold"/>
                                        <p:tgtEl>
                                          <p:spTgt spid="14338"/>
                                        </p:tgtEl>
                                        <p:attrNameLst>
                                          <p:attrName>ppt_x</p:attrName>
                                        </p:attrNameLst>
                                      </p:cBhvr>
                                      <p:tavLst>
                                        <p:tav tm="0">
                                          <p:val>
                                            <p:strVal val="#ppt_x"/>
                                          </p:val>
                                        </p:tav>
                                        <p:tav tm="100000">
                                          <p:val>
                                            <p:strVal val="#ppt_x"/>
                                          </p:val>
                                        </p:tav>
                                      </p:tavLst>
                                    </p:anim>
                                    <p:anim calcmode="lin" valueType="num">
                                      <p:cBhvr>
                                        <p:cTn id="12" dur="1000" fill="hold"/>
                                        <p:tgtEl>
                                          <p:spTgt spid="14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7"/>
          <p:cNvSpPr txBox="1"/>
          <p:nvPr/>
        </p:nvSpPr>
        <p:spPr>
          <a:xfrm>
            <a:off x="388605" y="391806"/>
            <a:ext cx="8421908" cy="381258"/>
          </a:xfrm>
          <a:prstGeom prst="rect">
            <a:avLst/>
          </a:prstGeom>
          <a:noFill/>
        </p:spPr>
        <p:txBody>
          <a:bodyPr wrap="square" rtlCol="0">
            <a:spAutoFit/>
          </a:bodyPr>
          <a:lstStyle/>
          <a:p>
            <a:pPr algn="just">
              <a:lnSpc>
                <a:spcPct val="13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自定义一个</a:t>
            </a: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js</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模板：</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ajax</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代码段</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13314" name="Picture 2" descr="C:\Users\pingda.ruan\Desktop\Intellij IDEA  的分享会\素材\live_0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263" y="1237128"/>
            <a:ext cx="4029038" cy="2237025"/>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pingda.ruan\Desktop\Intellij IDEA  的分享会\素材\live_02.gif.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65641" y="1237128"/>
            <a:ext cx="4413552" cy="22370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107"/>
          <p:cNvSpPr txBox="1"/>
          <p:nvPr/>
        </p:nvSpPr>
        <p:spPr>
          <a:xfrm>
            <a:off x="1100394" y="3842369"/>
            <a:ext cx="2557206" cy="412421"/>
          </a:xfrm>
          <a:prstGeom prst="rect">
            <a:avLst/>
          </a:prstGeom>
          <a:noFill/>
        </p:spPr>
        <p:txBody>
          <a:bodyPr wrap="square" rtlCol="0">
            <a:spAutoFit/>
          </a:bodyPr>
          <a:lstStyle/>
          <a:p>
            <a:pPr algn="just">
              <a:lnSpc>
                <a:spcPct val="13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图</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1</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Ajax</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模板创建过程</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 name="文本框 107"/>
          <p:cNvSpPr txBox="1"/>
          <p:nvPr/>
        </p:nvSpPr>
        <p:spPr>
          <a:xfrm>
            <a:off x="4695241" y="3826425"/>
            <a:ext cx="4039968" cy="701346"/>
          </a:xfrm>
          <a:prstGeom prst="rect">
            <a:avLst/>
          </a:prstGeom>
          <a:noFill/>
        </p:spPr>
        <p:txBody>
          <a:bodyPr wrap="square" rtlCol="0">
            <a:spAutoFit/>
          </a:bodyPr>
          <a:lstStyle/>
          <a:p>
            <a:pPr algn="just">
              <a:lnSpc>
                <a:spcPct val="13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图</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2</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Ajax</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模板后，使用演示，</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 </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提示键：</a:t>
            </a: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Ctrl+J</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32122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3314"/>
                                        </p:tgtEl>
                                        <p:attrNameLst>
                                          <p:attrName>style.visibility</p:attrName>
                                        </p:attrNameLst>
                                      </p:cBhvr>
                                      <p:to>
                                        <p:strVal val="visible"/>
                                      </p:to>
                                    </p:set>
                                    <p:animEffect transition="in" filter="fade">
                                      <p:cBhvr>
                                        <p:cTn id="20" dur="1000"/>
                                        <p:tgtEl>
                                          <p:spTgt spid="13314"/>
                                        </p:tgtEl>
                                      </p:cBhvr>
                                    </p:animEffect>
                                    <p:anim calcmode="lin" valueType="num">
                                      <p:cBhvr>
                                        <p:cTn id="21" dur="1000" fill="hold"/>
                                        <p:tgtEl>
                                          <p:spTgt spid="13314"/>
                                        </p:tgtEl>
                                        <p:attrNameLst>
                                          <p:attrName>ppt_x</p:attrName>
                                        </p:attrNameLst>
                                      </p:cBhvr>
                                      <p:tavLst>
                                        <p:tav tm="0">
                                          <p:val>
                                            <p:strVal val="#ppt_x"/>
                                          </p:val>
                                        </p:tav>
                                        <p:tav tm="100000">
                                          <p:val>
                                            <p:strVal val="#ppt_x"/>
                                          </p:val>
                                        </p:tav>
                                      </p:tavLst>
                                    </p:anim>
                                    <p:anim calcmode="lin" valueType="num">
                                      <p:cBhvr>
                                        <p:cTn id="22" dur="1000" fill="hold"/>
                                        <p:tgtEl>
                                          <p:spTgt spid="1331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15"/>
                                        </p:tgtEl>
                                        <p:attrNameLst>
                                          <p:attrName>style.visibility</p:attrName>
                                        </p:attrNameLst>
                                      </p:cBhvr>
                                      <p:to>
                                        <p:strVal val="visible"/>
                                      </p:to>
                                    </p:set>
                                    <p:animEffect transition="in" filter="fade">
                                      <p:cBhvr>
                                        <p:cTn id="25" dur="1000"/>
                                        <p:tgtEl>
                                          <p:spTgt spid="13315"/>
                                        </p:tgtEl>
                                      </p:cBhvr>
                                    </p:animEffect>
                                    <p:anim calcmode="lin" valueType="num">
                                      <p:cBhvr>
                                        <p:cTn id="26" dur="1000" fill="hold"/>
                                        <p:tgtEl>
                                          <p:spTgt spid="13315"/>
                                        </p:tgtEl>
                                        <p:attrNameLst>
                                          <p:attrName>ppt_x</p:attrName>
                                        </p:attrNameLst>
                                      </p:cBhvr>
                                      <p:tavLst>
                                        <p:tav tm="0">
                                          <p:val>
                                            <p:strVal val="#ppt_x"/>
                                          </p:val>
                                        </p:tav>
                                        <p:tav tm="100000">
                                          <p:val>
                                            <p:strVal val="#ppt_x"/>
                                          </p:val>
                                        </p:tav>
                                      </p:tavLst>
                                    </p:anim>
                                    <p:anim calcmode="lin" valueType="num">
                                      <p:cBhvr>
                                        <p:cTn id="27" dur="1000" fill="hold"/>
                                        <p:tgtEl>
                                          <p:spTgt spid="13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3805144" cy="1815882"/>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smtClean="0">
                <a:solidFill>
                  <a:srgbClr val="080808"/>
                </a:solidFill>
                <a:cs typeface="+mn-ea"/>
                <a:sym typeface="+mn-lt"/>
              </a:rPr>
              <a:t>第</a:t>
            </a:r>
            <a:r>
              <a:rPr lang="zh-CN" altLang="en-US" sz="2800" b="1" dirty="0">
                <a:solidFill>
                  <a:srgbClr val="080808"/>
                </a:solidFill>
                <a:cs typeface="+mn-ea"/>
                <a:sym typeface="+mn-lt"/>
              </a:rPr>
              <a:t>八</a:t>
            </a:r>
            <a:r>
              <a:rPr lang="zh-CN" altLang="en-US" sz="2800" b="1" dirty="0" smtClean="0">
                <a:solidFill>
                  <a:srgbClr val="080808"/>
                </a:solidFill>
                <a:cs typeface="+mn-ea"/>
                <a:sym typeface="+mn-lt"/>
              </a:rPr>
              <a:t>部分</a:t>
            </a:r>
            <a:endParaRPr lang="en-US" altLang="zh-CN" sz="2800" b="1" dirty="0" smtClean="0">
              <a:solidFill>
                <a:srgbClr val="080808"/>
              </a:solidFill>
              <a:cs typeface="+mn-ea"/>
              <a:sym typeface="+mn-lt"/>
            </a:endParaRPr>
          </a:p>
          <a:p>
            <a:pPr marL="0" lvl="1"/>
            <a:r>
              <a:rPr lang="en-US" altLang="zh-CN" sz="2800" b="1" dirty="0">
                <a:latin typeface="微软雅黑" pitchFamily="34" charset="-122"/>
                <a:ea typeface="微软雅黑" pitchFamily="34" charset="-122"/>
              </a:rPr>
              <a:t> </a:t>
            </a:r>
            <a:r>
              <a:rPr lang="en-US" altLang="zh-CN" sz="2800" b="1" dirty="0" smtClean="0">
                <a:latin typeface="微软雅黑" pitchFamily="34" charset="-122"/>
                <a:ea typeface="微软雅黑" pitchFamily="34" charset="-122"/>
              </a:rPr>
              <a:t>Postfix  completion</a:t>
            </a:r>
            <a:endParaRPr lang="zh-CN" altLang="en-US" sz="2800" b="1" dirty="0">
              <a:latin typeface="微软雅黑" pitchFamily="34" charset="-122"/>
              <a:ea typeface="微软雅黑" pitchFamily="34" charset="-122"/>
            </a:endParaRPr>
          </a:p>
          <a:p>
            <a:pPr marL="0" lvl="1"/>
            <a:endParaRPr lang="zh-CN" altLang="en-US" sz="2800" b="1" dirty="0">
              <a:latin typeface="微软雅黑" pitchFamily="34" charset="-122"/>
              <a:ea typeface="微软雅黑" pitchFamily="34" charset="-122"/>
            </a:endParaRPr>
          </a:p>
          <a:p>
            <a:pPr marL="0" lvl="1"/>
            <a:endParaRPr lang="en-US" altLang="zh-CN" sz="2800" b="1" dirty="0">
              <a:solidFill>
                <a:srgbClr val="080808"/>
              </a:solidFill>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446"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4772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pingda.ruan\Desktop\Intellij IDEA  的分享会\素材\postfix\postfix_n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2332" y="824965"/>
            <a:ext cx="3489981" cy="380037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46"/>
          <p:cNvSpPr txBox="1"/>
          <p:nvPr/>
        </p:nvSpPr>
        <p:spPr>
          <a:xfrm>
            <a:off x="2935037" y="238561"/>
            <a:ext cx="2821021" cy="323165"/>
          </a:xfrm>
          <a:prstGeom prst="rect">
            <a:avLst/>
          </a:prstGeom>
          <a:noFill/>
        </p:spPr>
        <p:txBody>
          <a:bodyPr wrap="square" rtlCol="0">
            <a:spAutoFit/>
          </a:bodyPr>
          <a:lstStyle/>
          <a:p>
            <a:pPr algn="ctr"/>
            <a:r>
              <a:rPr lang="en-US" altLang="zh-CN" sz="1500" dirty="0" smtClean="0">
                <a:solidFill>
                  <a:schemeClr val="accent5"/>
                </a:solidFill>
                <a:latin typeface="微软雅黑" panose="020B0503020204020204" pitchFamily="34" charset="-122"/>
                <a:ea typeface="微软雅黑" panose="020B0503020204020204" pitchFamily="34" charset="-122"/>
              </a:rPr>
              <a:t>Java</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1032" name="Picture 8" descr="C:\Users\pingda.ruan\Desktop\Intellij IDEA  的分享会\素材\postfix\java_nu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71" y="824965"/>
            <a:ext cx="4458900" cy="220869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46"/>
          <p:cNvSpPr txBox="1"/>
          <p:nvPr/>
        </p:nvSpPr>
        <p:spPr>
          <a:xfrm>
            <a:off x="682683" y="3381338"/>
            <a:ext cx="4308865" cy="1246495"/>
          </a:xfrm>
          <a:prstGeom prst="rect">
            <a:avLst/>
          </a:prstGeom>
          <a:noFill/>
        </p:spPr>
        <p:txBody>
          <a:bodyPr wrap="square" rtlCol="0">
            <a:spAutoFit/>
          </a:bodyPr>
          <a:lstStyle/>
          <a:p>
            <a:r>
              <a:rPr lang="zh-CN" altLang="en-US" sz="1500" dirty="0" smtClean="0">
                <a:solidFill>
                  <a:srgbClr val="FF0000"/>
                </a:solidFill>
                <a:latin typeface="微软雅黑" panose="020B0503020204020204" pitchFamily="34" charset="-122"/>
                <a:ea typeface="微软雅黑" panose="020B0503020204020204" pitchFamily="34" charset="-122"/>
              </a:rPr>
              <a:t>注</a:t>
            </a:r>
            <a:r>
              <a:rPr lang="zh-CN" altLang="en-US" sz="1500" dirty="0" smtClean="0">
                <a:solidFill>
                  <a:schemeClr val="accent5"/>
                </a:solidFill>
                <a:latin typeface="微软雅黑" panose="020B0503020204020204" pitchFamily="34" charset="-122"/>
                <a:ea typeface="微软雅黑" panose="020B0503020204020204" pitchFamily="34" charset="-122"/>
              </a:rPr>
              <a:t>：</a:t>
            </a:r>
            <a:r>
              <a:rPr lang="en-US" altLang="zh-CN" sz="1500" dirty="0" smtClean="0">
                <a:solidFill>
                  <a:schemeClr val="accent5"/>
                </a:solidFill>
                <a:latin typeface="微软雅黑" panose="020B0503020204020204" pitchFamily="34" charset="-122"/>
                <a:ea typeface="微软雅黑" panose="020B0503020204020204" pitchFamily="34" charset="-122"/>
              </a:rPr>
              <a:t>Setting-&gt;Postfix  completion</a:t>
            </a:r>
          </a:p>
          <a:p>
            <a:endParaRPr lang="en-US" altLang="zh-CN" sz="1500" dirty="0" smtClean="0">
              <a:solidFill>
                <a:schemeClr val="accent5"/>
              </a:solidFill>
              <a:latin typeface="微软雅黑" panose="020B0503020204020204" pitchFamily="34" charset="-122"/>
              <a:ea typeface="微软雅黑" panose="020B0503020204020204" pitchFamily="34" charset="-122"/>
            </a:endParaRPr>
          </a:p>
          <a:p>
            <a:r>
              <a:rPr lang="zh-CN" altLang="en-US" sz="1500" dirty="0" smtClean="0">
                <a:solidFill>
                  <a:schemeClr val="accent5"/>
                </a:solidFill>
                <a:latin typeface="微软雅黑" panose="020B0503020204020204" pitchFamily="34" charset="-122"/>
                <a:ea typeface="微软雅黑" panose="020B0503020204020204" pitchFamily="34" charset="-122"/>
              </a:rPr>
              <a:t>默认提示键：</a:t>
            </a:r>
            <a:r>
              <a:rPr lang="en-US" altLang="zh-CN" sz="1500" dirty="0" smtClean="0">
                <a:solidFill>
                  <a:schemeClr val="accent5"/>
                </a:solidFill>
                <a:latin typeface="微软雅黑" panose="020B0503020204020204" pitchFamily="34" charset="-122"/>
                <a:ea typeface="微软雅黑" panose="020B0503020204020204" pitchFamily="34" charset="-122"/>
              </a:rPr>
              <a:t>Tab</a:t>
            </a:r>
          </a:p>
          <a:p>
            <a:endParaRPr lang="en-US" altLang="zh-CN" sz="1500" dirty="0">
              <a:solidFill>
                <a:schemeClr val="accent5"/>
              </a:solidFill>
              <a:latin typeface="微软雅黑" panose="020B0503020204020204" pitchFamily="34" charset="-122"/>
              <a:ea typeface="微软雅黑" panose="020B0503020204020204" pitchFamily="34" charset="-122"/>
            </a:endParaRPr>
          </a:p>
          <a:p>
            <a:r>
              <a:rPr lang="zh-CN" altLang="en-US" sz="1500" dirty="0" smtClean="0">
                <a:solidFill>
                  <a:schemeClr val="accent5"/>
                </a:solidFill>
                <a:latin typeface="微软雅黑" panose="020B0503020204020204" pitchFamily="34" charset="-122"/>
                <a:ea typeface="微软雅黑" panose="020B0503020204020204" pitchFamily="34" charset="-122"/>
              </a:rPr>
              <a:t>同样也适用于</a:t>
            </a:r>
            <a:r>
              <a:rPr lang="en-US" altLang="zh-CN" sz="1500" dirty="0">
                <a:solidFill>
                  <a:schemeClr val="accent5"/>
                </a:solidFill>
                <a:latin typeface="微软雅黑" panose="020B0503020204020204" pitchFamily="34" charset="-122"/>
                <a:ea typeface="微软雅黑" panose="020B0503020204020204" pitchFamily="34" charset="-122"/>
              </a:rPr>
              <a:t>J</a:t>
            </a:r>
            <a:r>
              <a:rPr lang="en-US" altLang="zh-CN" sz="1500" dirty="0" smtClean="0">
                <a:solidFill>
                  <a:schemeClr val="accent5"/>
                </a:solidFill>
                <a:latin typeface="微软雅黑" panose="020B0503020204020204" pitchFamily="34" charset="-122"/>
                <a:ea typeface="微软雅黑" panose="020B0503020204020204" pitchFamily="34" charset="-122"/>
              </a:rPr>
              <a:t>avaScript</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51226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fill="hold"/>
                                        <p:tgtEl>
                                          <p:spTgt spid="1032"/>
                                        </p:tgtEl>
                                        <p:attrNameLst>
                                          <p:attrName>ppt_x</p:attrName>
                                        </p:attrNameLst>
                                      </p:cBhvr>
                                      <p:tavLst>
                                        <p:tav tm="0">
                                          <p:val>
                                            <p:strVal val="#ppt_x"/>
                                          </p:val>
                                        </p:tav>
                                        <p:tav tm="100000">
                                          <p:val>
                                            <p:strVal val="#ppt_x"/>
                                          </p:val>
                                        </p:tav>
                                      </p:tavLst>
                                    </p:anim>
                                    <p:anim calcmode="lin" valueType="num">
                                      <p:cBhvr additive="base">
                                        <p:cTn id="8"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1000"/>
                                        <p:tgtEl>
                                          <p:spTgt spid="1030"/>
                                        </p:tgtEl>
                                      </p:cBhvr>
                                    </p:animEffect>
                                    <p:anim calcmode="lin" valueType="num">
                                      <p:cBhvr>
                                        <p:cTn id="14" dur="1000" fill="hold"/>
                                        <p:tgtEl>
                                          <p:spTgt spid="1030"/>
                                        </p:tgtEl>
                                        <p:attrNameLst>
                                          <p:attrName>ppt_x</p:attrName>
                                        </p:attrNameLst>
                                      </p:cBhvr>
                                      <p:tavLst>
                                        <p:tav tm="0">
                                          <p:val>
                                            <p:strVal val="#ppt_x"/>
                                          </p:val>
                                        </p:tav>
                                        <p:tav tm="100000">
                                          <p:val>
                                            <p:strVal val="#ppt_x"/>
                                          </p:val>
                                        </p:tav>
                                      </p:tavLst>
                                    </p:anim>
                                    <p:anim calcmode="lin" valueType="num">
                                      <p:cBhvr>
                                        <p:cTn id="15"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1"/>
          <p:cNvSpPr txBox="1"/>
          <p:nvPr/>
        </p:nvSpPr>
        <p:spPr>
          <a:xfrm>
            <a:off x="213560" y="183421"/>
            <a:ext cx="7650089" cy="276999"/>
          </a:xfrm>
          <a:prstGeom prst="rect">
            <a:avLst/>
          </a:prstGeom>
          <a:noFill/>
        </p:spPr>
        <p:txBody>
          <a:bodyPr wrap="square" rtlCol="0">
            <a:spAutoFit/>
          </a:bodyPr>
          <a:lstStyle/>
          <a:p>
            <a:pPr marL="0" lvl="1"/>
            <a:r>
              <a:rPr lang="en-US" altLang="zh-CN" sz="1200" b="1" dirty="0" smtClean="0">
                <a:cs typeface="+mn-ea"/>
                <a:sym typeface="+mn-lt"/>
              </a:rPr>
              <a:t>IntelliJ IDEA </a:t>
            </a:r>
            <a:r>
              <a:rPr lang="zh-CN" altLang="en-US" sz="1200" b="1" dirty="0" smtClean="0">
                <a:cs typeface="+mn-ea"/>
                <a:sym typeface="+mn-lt"/>
              </a:rPr>
              <a:t>界面 和 配置</a:t>
            </a:r>
            <a:r>
              <a:rPr lang="en-US" altLang="zh-CN" sz="1200" b="1" dirty="0" smtClean="0">
                <a:cs typeface="+mn-ea"/>
                <a:sym typeface="+mn-lt"/>
              </a:rPr>
              <a:t>  </a:t>
            </a:r>
            <a:endParaRPr lang="zh-CN" altLang="en-US" sz="1200" b="1" dirty="0">
              <a:cs typeface="+mn-ea"/>
              <a:sym typeface="+mn-lt"/>
            </a:endParaRPr>
          </a:p>
        </p:txBody>
      </p:sp>
      <p:pic>
        <p:nvPicPr>
          <p:cNvPr id="2050" name="Picture 2" descr="C:\Users\pingda.ruan\Desktop\Intellij IDEA  的分享会\素材\QQ截图2016122521365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560" y="1060805"/>
            <a:ext cx="4431268" cy="390164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pingda.ruan\Desktop\Intellij IDEA  的分享会\素材\QQ截图2016122521372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6504" y="1196605"/>
            <a:ext cx="3565778" cy="30149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1"/>
          <p:cNvSpPr txBox="1"/>
          <p:nvPr/>
        </p:nvSpPr>
        <p:spPr>
          <a:xfrm>
            <a:off x="365958" y="612819"/>
            <a:ext cx="2457923" cy="276999"/>
          </a:xfrm>
          <a:prstGeom prst="rect">
            <a:avLst/>
          </a:prstGeom>
          <a:noFill/>
        </p:spPr>
        <p:txBody>
          <a:bodyPr wrap="square" rtlCol="0">
            <a:spAutoFit/>
          </a:bodyPr>
          <a:lstStyle/>
          <a:p>
            <a:pPr marL="0" lvl="1"/>
            <a:r>
              <a:rPr lang="en-US" altLang="zh-CN" sz="1200" b="1" dirty="0" smtClean="0">
                <a:cs typeface="+mn-ea"/>
                <a:sym typeface="+mn-lt"/>
              </a:rPr>
              <a:t>IntelliJ IDEA </a:t>
            </a:r>
            <a:r>
              <a:rPr lang="zh-CN" altLang="en-US" sz="1200" b="1" dirty="0" smtClean="0">
                <a:cs typeface="+mn-ea"/>
                <a:sym typeface="+mn-lt"/>
              </a:rPr>
              <a:t>主界面</a:t>
            </a:r>
            <a:endParaRPr lang="zh-CN" altLang="en-US" sz="1200" b="1" dirty="0">
              <a:cs typeface="+mn-ea"/>
              <a:sym typeface="+mn-lt"/>
            </a:endParaRPr>
          </a:p>
        </p:txBody>
      </p:sp>
      <p:sp>
        <p:nvSpPr>
          <p:cNvPr id="11" name="TextBox 11"/>
          <p:cNvSpPr txBox="1"/>
          <p:nvPr/>
        </p:nvSpPr>
        <p:spPr>
          <a:xfrm>
            <a:off x="5242759" y="612819"/>
            <a:ext cx="2457923" cy="276999"/>
          </a:xfrm>
          <a:prstGeom prst="rect">
            <a:avLst/>
          </a:prstGeom>
          <a:noFill/>
        </p:spPr>
        <p:txBody>
          <a:bodyPr wrap="square" rtlCol="0">
            <a:spAutoFit/>
          </a:bodyPr>
          <a:lstStyle/>
          <a:p>
            <a:pPr marL="0" lvl="1"/>
            <a:r>
              <a:rPr lang="en-US" altLang="zh-CN" sz="1200" b="1" dirty="0" smtClean="0">
                <a:cs typeface="+mn-ea"/>
                <a:sym typeface="+mn-lt"/>
              </a:rPr>
              <a:t>Project Structure </a:t>
            </a:r>
            <a:r>
              <a:rPr lang="zh-CN" altLang="en-US" sz="1200" b="1" dirty="0" smtClean="0">
                <a:cs typeface="+mn-ea"/>
                <a:sym typeface="+mn-lt"/>
              </a:rPr>
              <a:t>界面</a:t>
            </a:r>
            <a:endParaRPr lang="zh-CN" altLang="en-US" sz="1200" b="1" dirty="0">
              <a:cs typeface="+mn-ea"/>
              <a:sym typeface="+mn-lt"/>
            </a:endParaRPr>
          </a:p>
        </p:txBody>
      </p:sp>
    </p:spTree>
    <p:extLst>
      <p:ext uri="{BB962C8B-B14F-4D97-AF65-F5344CB8AC3E}">
        <p14:creationId xmlns:p14="http://schemas.microsoft.com/office/powerpoint/2010/main" val="158737187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ppt_x</p:attrName>
                                        </p:attrNameLst>
                                      </p:cBhvr>
                                      <p:tavLst>
                                        <p:tav tm="0">
                                          <p:val>
                                            <p:strVal val="#ppt_x-#ppt_w*1.125000"/>
                                          </p:val>
                                        </p:tav>
                                        <p:tav tm="100000">
                                          <p:val>
                                            <p:strVal val="#ppt_x"/>
                                          </p:val>
                                        </p:tav>
                                      </p:tavLst>
                                    </p:anim>
                                    <p:animEffect transition="in" filter="wipe(right)">
                                      <p:cBhvr>
                                        <p:cTn id="13" dur="500"/>
                                        <p:tgtEl>
                                          <p:spTgt spid="10"/>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ingda.ruan\Desktop\Intellij IDEA  的分享会\素材\postfix\postfix_i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100" y="867993"/>
            <a:ext cx="3496653" cy="380037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46"/>
          <p:cNvSpPr txBox="1"/>
          <p:nvPr/>
        </p:nvSpPr>
        <p:spPr>
          <a:xfrm>
            <a:off x="2935037" y="238561"/>
            <a:ext cx="2821021" cy="323165"/>
          </a:xfrm>
          <a:prstGeom prst="rect">
            <a:avLst/>
          </a:prstGeom>
          <a:noFill/>
        </p:spPr>
        <p:txBody>
          <a:bodyPr wrap="square" rtlCol="0">
            <a:spAutoFit/>
          </a:bodyPr>
          <a:lstStyle/>
          <a:p>
            <a:pPr algn="ctr"/>
            <a:r>
              <a:rPr lang="en-US" altLang="zh-CN" sz="1500" dirty="0" smtClean="0">
                <a:solidFill>
                  <a:schemeClr val="accent5"/>
                </a:solidFill>
                <a:latin typeface="微软雅黑" panose="020B0503020204020204" pitchFamily="34" charset="-122"/>
                <a:ea typeface="微软雅黑" panose="020B0503020204020204" pitchFamily="34" charset="-122"/>
              </a:rPr>
              <a:t>Java</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4098" name="Picture 2" descr="C:\Users\pingda.ruan\Desktop\Intellij IDEA  的分享会\素材\postfix\java_i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50" y="867993"/>
            <a:ext cx="4857475" cy="211886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46"/>
          <p:cNvSpPr txBox="1"/>
          <p:nvPr/>
        </p:nvSpPr>
        <p:spPr>
          <a:xfrm>
            <a:off x="779501" y="3564218"/>
            <a:ext cx="2821021" cy="323165"/>
          </a:xfrm>
          <a:prstGeom prst="rect">
            <a:avLst/>
          </a:prstGeom>
          <a:noFill/>
        </p:spPr>
        <p:txBody>
          <a:bodyPr wrap="square" rtlCol="0">
            <a:spAutoFit/>
          </a:bodyPr>
          <a:lstStyle/>
          <a:p>
            <a:r>
              <a:rPr lang="zh-CN" altLang="en-US" sz="1500" dirty="0" smtClean="0">
                <a:solidFill>
                  <a:srgbClr val="FF0000"/>
                </a:solidFill>
                <a:latin typeface="微软雅黑" panose="020B0503020204020204" pitchFamily="34" charset="-122"/>
                <a:ea typeface="微软雅黑" panose="020B0503020204020204" pitchFamily="34" charset="-122"/>
              </a:rPr>
              <a:t>注</a:t>
            </a:r>
            <a:r>
              <a:rPr lang="zh-CN" altLang="en-US" sz="1500" dirty="0" smtClean="0">
                <a:solidFill>
                  <a:schemeClr val="accent5"/>
                </a:solidFill>
                <a:latin typeface="微软雅黑" panose="020B0503020204020204" pitchFamily="34" charset="-122"/>
                <a:ea typeface="微软雅黑" panose="020B0503020204020204" pitchFamily="34" charset="-122"/>
              </a:rPr>
              <a:t>：同样也适用于</a:t>
            </a:r>
            <a:r>
              <a:rPr lang="en-US" altLang="zh-CN" sz="1500" dirty="0">
                <a:solidFill>
                  <a:schemeClr val="accent5"/>
                </a:solidFill>
                <a:latin typeface="微软雅黑" panose="020B0503020204020204" pitchFamily="34" charset="-122"/>
                <a:ea typeface="微软雅黑" panose="020B0503020204020204" pitchFamily="34" charset="-122"/>
              </a:rPr>
              <a:t>J</a:t>
            </a:r>
            <a:r>
              <a:rPr lang="en-US" altLang="zh-CN" sz="1500" dirty="0" smtClean="0">
                <a:solidFill>
                  <a:schemeClr val="accent5"/>
                </a:solidFill>
                <a:latin typeface="微软雅黑" panose="020B0503020204020204" pitchFamily="34" charset="-122"/>
                <a:ea typeface="微软雅黑" panose="020B0503020204020204" pitchFamily="34" charset="-122"/>
              </a:rPr>
              <a:t>avaScript</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97642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anim calcmode="lin" valueType="num">
                                      <p:cBhvr>
                                        <p:cTn id="14" dur="1000" fill="hold"/>
                                        <p:tgtEl>
                                          <p:spTgt spid="1027"/>
                                        </p:tgtEl>
                                        <p:attrNameLst>
                                          <p:attrName>ppt_x</p:attrName>
                                        </p:attrNameLst>
                                      </p:cBhvr>
                                      <p:tavLst>
                                        <p:tav tm="0">
                                          <p:val>
                                            <p:strVal val="#ppt_x"/>
                                          </p:val>
                                        </p:tav>
                                        <p:tav tm="100000">
                                          <p:val>
                                            <p:strVal val="#ppt_x"/>
                                          </p:val>
                                        </p:tav>
                                      </p:tavLst>
                                    </p:anim>
                                    <p:anim calcmode="lin" valueType="num">
                                      <p:cBhvr>
                                        <p:cTn id="15"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pingda.ruan\Desktop\Intellij IDEA  的分享会\素材\postfix\postfix_n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7229" y="851430"/>
            <a:ext cx="3696448" cy="38109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46"/>
          <p:cNvSpPr txBox="1"/>
          <p:nvPr/>
        </p:nvSpPr>
        <p:spPr>
          <a:xfrm>
            <a:off x="2396208" y="184773"/>
            <a:ext cx="2821021" cy="323165"/>
          </a:xfrm>
          <a:prstGeom prst="rect">
            <a:avLst/>
          </a:prstGeom>
          <a:noFill/>
        </p:spPr>
        <p:txBody>
          <a:bodyPr wrap="square" rtlCol="0">
            <a:spAutoFit/>
          </a:bodyPr>
          <a:lstStyle/>
          <a:p>
            <a:pPr algn="ctr"/>
            <a:r>
              <a:rPr lang="en-US" altLang="zh-CN" sz="1500" dirty="0" smtClean="0">
                <a:solidFill>
                  <a:schemeClr val="accent5"/>
                </a:solidFill>
                <a:latin typeface="微软雅黑" panose="020B0503020204020204" pitchFamily="34" charset="-122"/>
                <a:ea typeface="微软雅黑" panose="020B0503020204020204" pitchFamily="34" charset="-122"/>
              </a:rPr>
              <a:t>Java</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5122" name="Picture 2" descr="C:\Users\pingda.ruan\Desktop\Intellij IDEA  的分享会\素材\postfix\java_n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24" y="851430"/>
            <a:ext cx="4898464" cy="244923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46"/>
          <p:cNvSpPr txBox="1"/>
          <p:nvPr/>
        </p:nvSpPr>
        <p:spPr>
          <a:xfrm>
            <a:off x="779501" y="3887383"/>
            <a:ext cx="2821021" cy="323165"/>
          </a:xfrm>
          <a:prstGeom prst="rect">
            <a:avLst/>
          </a:prstGeom>
          <a:noFill/>
        </p:spPr>
        <p:txBody>
          <a:bodyPr wrap="square" rtlCol="0">
            <a:spAutoFit/>
          </a:bodyPr>
          <a:lstStyle/>
          <a:p>
            <a:r>
              <a:rPr lang="zh-CN" altLang="en-US" sz="1500" dirty="0" smtClean="0">
                <a:solidFill>
                  <a:srgbClr val="FF0000"/>
                </a:solidFill>
                <a:latin typeface="微软雅黑" panose="020B0503020204020204" pitchFamily="34" charset="-122"/>
                <a:ea typeface="微软雅黑" panose="020B0503020204020204" pitchFamily="34" charset="-122"/>
              </a:rPr>
              <a:t>注</a:t>
            </a:r>
            <a:r>
              <a:rPr lang="zh-CN" altLang="en-US" sz="1500" dirty="0" smtClean="0">
                <a:solidFill>
                  <a:schemeClr val="accent5"/>
                </a:solidFill>
                <a:latin typeface="微软雅黑" panose="020B0503020204020204" pitchFamily="34" charset="-122"/>
                <a:ea typeface="微软雅黑" panose="020B0503020204020204" pitchFamily="34" charset="-122"/>
              </a:rPr>
              <a:t>：同样也适用于</a:t>
            </a:r>
            <a:r>
              <a:rPr lang="en-US" altLang="zh-CN" sz="1500" dirty="0">
                <a:solidFill>
                  <a:schemeClr val="accent5"/>
                </a:solidFill>
                <a:latin typeface="微软雅黑" panose="020B0503020204020204" pitchFamily="34" charset="-122"/>
                <a:ea typeface="微软雅黑" panose="020B0503020204020204" pitchFamily="34" charset="-122"/>
              </a:rPr>
              <a:t>J</a:t>
            </a:r>
            <a:r>
              <a:rPr lang="en-US" altLang="zh-CN" sz="1500" dirty="0" smtClean="0">
                <a:solidFill>
                  <a:schemeClr val="accent5"/>
                </a:solidFill>
                <a:latin typeface="微软雅黑" panose="020B0503020204020204" pitchFamily="34" charset="-122"/>
                <a:ea typeface="微软雅黑" panose="020B0503020204020204" pitchFamily="34" charset="-122"/>
              </a:rPr>
              <a:t>avaScript</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35359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1000"/>
                                        <p:tgtEl>
                                          <p:spTgt spid="1028"/>
                                        </p:tgtEl>
                                      </p:cBhvr>
                                    </p:animEffect>
                                    <p:anim calcmode="lin" valueType="num">
                                      <p:cBhvr>
                                        <p:cTn id="14" dur="1000" fill="hold"/>
                                        <p:tgtEl>
                                          <p:spTgt spid="1028"/>
                                        </p:tgtEl>
                                        <p:attrNameLst>
                                          <p:attrName>ppt_x</p:attrName>
                                        </p:attrNameLst>
                                      </p:cBhvr>
                                      <p:tavLst>
                                        <p:tav tm="0">
                                          <p:val>
                                            <p:strVal val="#ppt_x"/>
                                          </p:val>
                                        </p:tav>
                                        <p:tav tm="100000">
                                          <p:val>
                                            <p:strVal val="#ppt_x"/>
                                          </p:val>
                                        </p:tav>
                                      </p:tavLst>
                                    </p:anim>
                                    <p:anim calcmode="lin" valueType="num">
                                      <p:cBhvr>
                                        <p:cTn id="15"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46"/>
          <p:cNvSpPr txBox="1"/>
          <p:nvPr/>
        </p:nvSpPr>
        <p:spPr>
          <a:xfrm>
            <a:off x="2935037" y="238561"/>
            <a:ext cx="2821021" cy="323165"/>
          </a:xfrm>
          <a:prstGeom prst="rect">
            <a:avLst/>
          </a:prstGeom>
          <a:noFill/>
        </p:spPr>
        <p:txBody>
          <a:bodyPr wrap="square" rtlCol="0">
            <a:spAutoFit/>
          </a:bodyPr>
          <a:lstStyle/>
          <a:p>
            <a:pPr algn="ctr"/>
            <a:r>
              <a:rPr lang="en-US" altLang="zh-CN" sz="1500" dirty="0" smtClean="0">
                <a:solidFill>
                  <a:schemeClr val="accent5"/>
                </a:solidFill>
                <a:latin typeface="微软雅黑" panose="020B0503020204020204" pitchFamily="34" charset="-122"/>
                <a:ea typeface="微软雅黑" panose="020B0503020204020204" pitchFamily="34" charset="-122"/>
              </a:rPr>
              <a:t>Java</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
        <p:nvSpPr>
          <p:cNvPr id="6" name="文本框 46"/>
          <p:cNvSpPr txBox="1"/>
          <p:nvPr/>
        </p:nvSpPr>
        <p:spPr>
          <a:xfrm>
            <a:off x="779501" y="3564218"/>
            <a:ext cx="2821021" cy="323165"/>
          </a:xfrm>
          <a:prstGeom prst="rect">
            <a:avLst/>
          </a:prstGeom>
          <a:noFill/>
        </p:spPr>
        <p:txBody>
          <a:bodyPr wrap="square" rtlCol="0">
            <a:spAutoFit/>
          </a:bodyPr>
          <a:lstStyle/>
          <a:p>
            <a:r>
              <a:rPr lang="zh-CN" altLang="en-US" sz="1500" dirty="0" smtClean="0">
                <a:solidFill>
                  <a:srgbClr val="FF0000"/>
                </a:solidFill>
                <a:latin typeface="微软雅黑" panose="020B0503020204020204" pitchFamily="34" charset="-122"/>
                <a:ea typeface="微软雅黑" panose="020B0503020204020204" pitchFamily="34" charset="-122"/>
              </a:rPr>
              <a:t>注</a:t>
            </a:r>
            <a:r>
              <a:rPr lang="zh-CN" altLang="en-US" sz="1500" dirty="0" smtClean="0">
                <a:solidFill>
                  <a:schemeClr val="accent5"/>
                </a:solidFill>
                <a:latin typeface="微软雅黑" panose="020B0503020204020204" pitchFamily="34" charset="-122"/>
                <a:ea typeface="微软雅黑" panose="020B0503020204020204" pitchFamily="34" charset="-122"/>
              </a:rPr>
              <a:t>：同样也适用于</a:t>
            </a:r>
            <a:r>
              <a:rPr lang="en-US" altLang="zh-CN" sz="1500" dirty="0">
                <a:solidFill>
                  <a:schemeClr val="accent5"/>
                </a:solidFill>
                <a:latin typeface="微软雅黑" panose="020B0503020204020204" pitchFamily="34" charset="-122"/>
                <a:ea typeface="微软雅黑" panose="020B0503020204020204" pitchFamily="34" charset="-122"/>
              </a:rPr>
              <a:t>J</a:t>
            </a:r>
            <a:r>
              <a:rPr lang="en-US" altLang="zh-CN" sz="1500" dirty="0" smtClean="0">
                <a:solidFill>
                  <a:schemeClr val="accent5"/>
                </a:solidFill>
                <a:latin typeface="微软雅黑" panose="020B0503020204020204" pitchFamily="34" charset="-122"/>
                <a:ea typeface="微软雅黑" panose="020B0503020204020204" pitchFamily="34" charset="-122"/>
              </a:rPr>
              <a:t>avaScript</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10242" name="Picture 2" descr="C:\Users\pingda.ruan\Desktop\Intellij IDEA  的分享会\素材\postfix\java_el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994" y="924000"/>
            <a:ext cx="4609582" cy="235708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pingda.ruan\Desktop\Intellij IDEA  的分享会\素材\postfix\postfix_el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730" y="924000"/>
            <a:ext cx="3909798" cy="3741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676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Effect transition="in" filter="fade">
                                      <p:cBhvr>
                                        <p:cTn id="13" dur="1000"/>
                                        <p:tgtEl>
                                          <p:spTgt spid="10243"/>
                                        </p:tgtEl>
                                      </p:cBhvr>
                                    </p:animEffect>
                                    <p:anim calcmode="lin" valueType="num">
                                      <p:cBhvr>
                                        <p:cTn id="14" dur="1000" fill="hold"/>
                                        <p:tgtEl>
                                          <p:spTgt spid="10243"/>
                                        </p:tgtEl>
                                        <p:attrNameLst>
                                          <p:attrName>ppt_x</p:attrName>
                                        </p:attrNameLst>
                                      </p:cBhvr>
                                      <p:tavLst>
                                        <p:tav tm="0">
                                          <p:val>
                                            <p:strVal val="#ppt_x"/>
                                          </p:val>
                                        </p:tav>
                                        <p:tav tm="100000">
                                          <p:val>
                                            <p:strVal val="#ppt_x"/>
                                          </p:val>
                                        </p:tav>
                                      </p:tavLst>
                                    </p:anim>
                                    <p:anim calcmode="lin" valueType="num">
                                      <p:cBhvr>
                                        <p:cTn id="15" dur="1000" fill="hold"/>
                                        <p:tgtEl>
                                          <p:spTgt spid="1024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pingda.ruan\Desktop\Intellij IDEA  的分享会\素材\postfix\postfix_notn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795" y="680100"/>
            <a:ext cx="3338323" cy="38109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46"/>
          <p:cNvSpPr txBox="1"/>
          <p:nvPr/>
        </p:nvSpPr>
        <p:spPr>
          <a:xfrm>
            <a:off x="2396208" y="184773"/>
            <a:ext cx="2821021" cy="323165"/>
          </a:xfrm>
          <a:prstGeom prst="rect">
            <a:avLst/>
          </a:prstGeom>
          <a:noFill/>
        </p:spPr>
        <p:txBody>
          <a:bodyPr wrap="square" rtlCol="0">
            <a:spAutoFit/>
          </a:bodyPr>
          <a:lstStyle/>
          <a:p>
            <a:pPr algn="ctr"/>
            <a:r>
              <a:rPr lang="en-US" altLang="zh-CN" sz="1500" dirty="0" smtClean="0">
                <a:solidFill>
                  <a:schemeClr val="accent5"/>
                </a:solidFill>
                <a:latin typeface="微软雅黑" panose="020B0503020204020204" pitchFamily="34" charset="-122"/>
                <a:ea typeface="微软雅黑" panose="020B0503020204020204" pitchFamily="34" charset="-122"/>
              </a:rPr>
              <a:t>Java</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6146" name="Picture 2" descr="C:\Users\pingda.ruan\Desktop\Intellij IDEA  的分享会\素材\postfix\java_notnu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135" y="748380"/>
            <a:ext cx="5010151"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46"/>
          <p:cNvSpPr txBox="1"/>
          <p:nvPr/>
        </p:nvSpPr>
        <p:spPr>
          <a:xfrm>
            <a:off x="779501" y="3725800"/>
            <a:ext cx="2821021" cy="323165"/>
          </a:xfrm>
          <a:prstGeom prst="rect">
            <a:avLst/>
          </a:prstGeom>
          <a:noFill/>
        </p:spPr>
        <p:txBody>
          <a:bodyPr wrap="square" rtlCol="0">
            <a:spAutoFit/>
          </a:bodyPr>
          <a:lstStyle/>
          <a:p>
            <a:r>
              <a:rPr lang="zh-CN" altLang="en-US" sz="1500" dirty="0" smtClean="0">
                <a:solidFill>
                  <a:srgbClr val="FF0000"/>
                </a:solidFill>
                <a:latin typeface="微软雅黑" panose="020B0503020204020204" pitchFamily="34" charset="-122"/>
                <a:ea typeface="微软雅黑" panose="020B0503020204020204" pitchFamily="34" charset="-122"/>
              </a:rPr>
              <a:t>注</a:t>
            </a:r>
            <a:r>
              <a:rPr lang="zh-CN" altLang="en-US" sz="1500" dirty="0" smtClean="0">
                <a:solidFill>
                  <a:schemeClr val="accent5"/>
                </a:solidFill>
                <a:latin typeface="微软雅黑" panose="020B0503020204020204" pitchFamily="34" charset="-122"/>
                <a:ea typeface="微软雅黑" panose="020B0503020204020204" pitchFamily="34" charset="-122"/>
              </a:rPr>
              <a:t>：同样也适用于</a:t>
            </a:r>
            <a:r>
              <a:rPr lang="en-US" altLang="zh-CN" sz="1500" dirty="0">
                <a:solidFill>
                  <a:schemeClr val="accent5"/>
                </a:solidFill>
                <a:latin typeface="微软雅黑" panose="020B0503020204020204" pitchFamily="34" charset="-122"/>
                <a:ea typeface="微软雅黑" panose="020B0503020204020204" pitchFamily="34" charset="-122"/>
              </a:rPr>
              <a:t>J</a:t>
            </a:r>
            <a:r>
              <a:rPr lang="en-US" altLang="zh-CN" sz="1500" dirty="0" smtClean="0">
                <a:solidFill>
                  <a:schemeClr val="accent5"/>
                </a:solidFill>
                <a:latin typeface="微软雅黑" panose="020B0503020204020204" pitchFamily="34" charset="-122"/>
                <a:ea typeface="微软雅黑" panose="020B0503020204020204" pitchFamily="34" charset="-122"/>
              </a:rPr>
              <a:t>avaScript</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15782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animEffect transition="in" filter="fade">
                                      <p:cBhvr>
                                        <p:cTn id="13" dur="1000"/>
                                        <p:tgtEl>
                                          <p:spTgt spid="1029"/>
                                        </p:tgtEl>
                                      </p:cBhvr>
                                    </p:animEffect>
                                    <p:anim calcmode="lin" valueType="num">
                                      <p:cBhvr>
                                        <p:cTn id="14" dur="1000" fill="hold"/>
                                        <p:tgtEl>
                                          <p:spTgt spid="1029"/>
                                        </p:tgtEl>
                                        <p:attrNameLst>
                                          <p:attrName>ppt_x</p:attrName>
                                        </p:attrNameLst>
                                      </p:cBhvr>
                                      <p:tavLst>
                                        <p:tav tm="0">
                                          <p:val>
                                            <p:strVal val="#ppt_x"/>
                                          </p:val>
                                        </p:tav>
                                        <p:tav tm="100000">
                                          <p:val>
                                            <p:strVal val="#ppt_x"/>
                                          </p:val>
                                        </p:tav>
                                      </p:tavLst>
                                    </p:anim>
                                    <p:anim calcmode="lin" valueType="num">
                                      <p:cBhvr>
                                        <p:cTn id="15"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C:\Users\pingda.ruan\Desktop\Intellij IDEA  的分享会\素材\postfix\postfix_s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015" y="764552"/>
            <a:ext cx="3464193" cy="402318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46"/>
          <p:cNvSpPr txBox="1"/>
          <p:nvPr/>
        </p:nvSpPr>
        <p:spPr>
          <a:xfrm>
            <a:off x="2611360" y="217046"/>
            <a:ext cx="2821021" cy="323165"/>
          </a:xfrm>
          <a:prstGeom prst="rect">
            <a:avLst/>
          </a:prstGeom>
          <a:noFill/>
        </p:spPr>
        <p:txBody>
          <a:bodyPr wrap="square" rtlCol="0">
            <a:spAutoFit/>
          </a:bodyPr>
          <a:lstStyle/>
          <a:p>
            <a:pPr algn="ctr"/>
            <a:r>
              <a:rPr lang="en-US" altLang="zh-CN" sz="1500" dirty="0" smtClean="0">
                <a:solidFill>
                  <a:schemeClr val="accent5"/>
                </a:solidFill>
                <a:latin typeface="微软雅黑" panose="020B0503020204020204" pitchFamily="34" charset="-122"/>
                <a:ea typeface="微软雅黑" panose="020B0503020204020204" pitchFamily="34" charset="-122"/>
              </a:rPr>
              <a:t>Java</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9218" name="Picture 2" descr="C:\Users\pingda.ruan\Desktop\Intellij IDEA  的分享会\素材\postfix\java_s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64" y="764552"/>
            <a:ext cx="4737791" cy="213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1226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pingda.ruan\Desktop\Intellij IDEA  的分享会\素材\postfix\postfix_f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121" y="835011"/>
            <a:ext cx="3265603" cy="340167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46"/>
          <p:cNvSpPr txBox="1"/>
          <p:nvPr/>
        </p:nvSpPr>
        <p:spPr>
          <a:xfrm>
            <a:off x="2611360" y="217046"/>
            <a:ext cx="2821021" cy="323165"/>
          </a:xfrm>
          <a:prstGeom prst="rect">
            <a:avLst/>
          </a:prstGeom>
          <a:noFill/>
        </p:spPr>
        <p:txBody>
          <a:bodyPr wrap="square" rtlCol="0">
            <a:spAutoFit/>
          </a:bodyPr>
          <a:lstStyle/>
          <a:p>
            <a:pPr algn="ctr"/>
            <a:r>
              <a:rPr lang="en-US" altLang="zh-CN" sz="1500" dirty="0" smtClean="0">
                <a:solidFill>
                  <a:schemeClr val="accent5"/>
                </a:solidFill>
                <a:latin typeface="微软雅黑" panose="020B0503020204020204" pitchFamily="34" charset="-122"/>
                <a:ea typeface="微软雅黑" panose="020B0503020204020204" pitchFamily="34" charset="-122"/>
              </a:rPr>
              <a:t>Java</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7170" name="Picture 2" descr="C:\Users\pingda.ruan\Desktop\Intellij IDEA  的分享会\素材\postfix\java_f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83" y="853568"/>
            <a:ext cx="5067301"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9463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6"/>
          <p:cNvSpPr txBox="1"/>
          <p:nvPr/>
        </p:nvSpPr>
        <p:spPr>
          <a:xfrm>
            <a:off x="2611360" y="217046"/>
            <a:ext cx="2821021" cy="323165"/>
          </a:xfrm>
          <a:prstGeom prst="rect">
            <a:avLst/>
          </a:prstGeom>
          <a:noFill/>
        </p:spPr>
        <p:txBody>
          <a:bodyPr wrap="square" rtlCol="0">
            <a:spAutoFit/>
          </a:bodyPr>
          <a:lstStyle/>
          <a:p>
            <a:pPr algn="ctr"/>
            <a:r>
              <a:rPr lang="en-US" altLang="zh-CN" sz="1500" dirty="0" smtClean="0">
                <a:solidFill>
                  <a:schemeClr val="accent5"/>
                </a:solidFill>
                <a:latin typeface="微软雅黑" panose="020B0503020204020204" pitchFamily="34" charset="-122"/>
                <a:ea typeface="微软雅黑" panose="020B0503020204020204" pitchFamily="34" charset="-122"/>
              </a:rPr>
              <a:t>Java</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8194" name="Picture 2" descr="C:\Users\pingda.ruan\Desktop\Intellij IDEA  的分享会\素材\postfix\java_for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94" y="810279"/>
            <a:ext cx="4545544" cy="22879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pingda.ruan\Desktop\Intellij IDEA  的分享会\素材\postfix\postfix_for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004" y="810279"/>
            <a:ext cx="4094993" cy="384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5215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196"/>
                                        </p:tgtEl>
                                        <p:attrNameLst>
                                          <p:attrName>style.visibility</p:attrName>
                                        </p:attrNameLst>
                                      </p:cBhvr>
                                      <p:to>
                                        <p:strVal val="visible"/>
                                      </p:to>
                                    </p:set>
                                    <p:animEffect transition="in" filter="fade">
                                      <p:cBhvr>
                                        <p:cTn id="13" dur="1000"/>
                                        <p:tgtEl>
                                          <p:spTgt spid="8196"/>
                                        </p:tgtEl>
                                      </p:cBhvr>
                                    </p:animEffect>
                                    <p:anim calcmode="lin" valueType="num">
                                      <p:cBhvr>
                                        <p:cTn id="14" dur="1000" fill="hold"/>
                                        <p:tgtEl>
                                          <p:spTgt spid="8196"/>
                                        </p:tgtEl>
                                        <p:attrNameLst>
                                          <p:attrName>ppt_x</p:attrName>
                                        </p:attrNameLst>
                                      </p:cBhvr>
                                      <p:tavLst>
                                        <p:tav tm="0">
                                          <p:val>
                                            <p:strVal val="#ppt_x"/>
                                          </p:val>
                                        </p:tav>
                                        <p:tav tm="100000">
                                          <p:val>
                                            <p:strVal val="#ppt_x"/>
                                          </p:val>
                                        </p:tav>
                                      </p:tavLst>
                                    </p:anim>
                                    <p:anim calcmode="lin" valueType="num">
                                      <p:cBhvr>
                                        <p:cTn id="15"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ingda.ruan\Desktop\Intellij IDEA  的分享会\素材\postfix\js_conso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561" y="1060449"/>
            <a:ext cx="3958814" cy="304866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6"/>
          <p:cNvSpPr txBox="1"/>
          <p:nvPr/>
        </p:nvSpPr>
        <p:spPr>
          <a:xfrm>
            <a:off x="2159540" y="369196"/>
            <a:ext cx="2821021" cy="323165"/>
          </a:xfrm>
          <a:prstGeom prst="rect">
            <a:avLst/>
          </a:prstGeom>
          <a:noFill/>
        </p:spPr>
        <p:txBody>
          <a:bodyPr wrap="square" rtlCol="0">
            <a:spAutoFit/>
          </a:bodyPr>
          <a:lstStyle/>
          <a:p>
            <a:r>
              <a:rPr lang="en-US" altLang="zh-CN" sz="1500" dirty="0" smtClean="0">
                <a:solidFill>
                  <a:schemeClr val="accent5"/>
                </a:solidFill>
                <a:latin typeface="微软雅黑" panose="020B0503020204020204" pitchFamily="34" charset="-122"/>
                <a:ea typeface="微软雅黑" panose="020B0503020204020204" pitchFamily="34" charset="-122"/>
              </a:rPr>
              <a:t>JavaScript</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2053" name="Picture 5" descr="C:\Users\pingda.ruan\Desktop\Intellij IDEA  的分享会\素材\postfix\js_console_bef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1160369"/>
            <a:ext cx="4668335" cy="167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3946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 fill="hold"/>
                                        <p:tgtEl>
                                          <p:spTgt spid="2053"/>
                                        </p:tgtEl>
                                        <p:attrNameLst>
                                          <p:attrName>ppt_x</p:attrName>
                                        </p:attrNameLst>
                                      </p:cBhvr>
                                      <p:tavLst>
                                        <p:tav tm="0">
                                          <p:val>
                                            <p:strVal val="#ppt_x"/>
                                          </p:val>
                                        </p:tav>
                                        <p:tav tm="100000">
                                          <p:val>
                                            <p:strVal val="#ppt_x"/>
                                          </p:val>
                                        </p:tav>
                                      </p:tavLst>
                                    </p:anim>
                                    <p:anim calcmode="lin" valueType="num">
                                      <p:cBhvr additive="base">
                                        <p:cTn id="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pingda.ruan\Desktop\Intellij IDEA  的分享会\素材\postfix\js_v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561" y="982923"/>
            <a:ext cx="3989822" cy="301158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6"/>
          <p:cNvSpPr txBox="1"/>
          <p:nvPr/>
        </p:nvSpPr>
        <p:spPr>
          <a:xfrm>
            <a:off x="2159540" y="369196"/>
            <a:ext cx="2821021" cy="323165"/>
          </a:xfrm>
          <a:prstGeom prst="rect">
            <a:avLst/>
          </a:prstGeom>
          <a:noFill/>
        </p:spPr>
        <p:txBody>
          <a:bodyPr wrap="square" rtlCol="0">
            <a:spAutoFit/>
          </a:bodyPr>
          <a:lstStyle/>
          <a:p>
            <a:r>
              <a:rPr lang="en-US" altLang="zh-CN" sz="1500" dirty="0" smtClean="0">
                <a:solidFill>
                  <a:schemeClr val="accent5"/>
                </a:solidFill>
                <a:latin typeface="微软雅黑" panose="020B0503020204020204" pitchFamily="34" charset="-122"/>
                <a:ea typeface="微软雅黑" panose="020B0503020204020204" pitchFamily="34" charset="-122"/>
              </a:rPr>
              <a:t>JavaScript</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11266" name="Picture 2" descr="C:\Users\pingda.ruan\Desktop\Intellij IDEA  的分享会\素材\postfix\js_var_bef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15" y="982922"/>
            <a:ext cx="4548340" cy="177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5016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1000"/>
                                        <p:tgtEl>
                                          <p:spTgt spid="2052"/>
                                        </p:tgtEl>
                                      </p:cBhvr>
                                    </p:animEffect>
                                    <p:anim calcmode="lin" valueType="num">
                                      <p:cBhvr>
                                        <p:cTn id="14" dur="1000" fill="hold"/>
                                        <p:tgtEl>
                                          <p:spTgt spid="2052"/>
                                        </p:tgtEl>
                                        <p:attrNameLst>
                                          <p:attrName>ppt_x</p:attrName>
                                        </p:attrNameLst>
                                      </p:cBhvr>
                                      <p:tavLst>
                                        <p:tav tm="0">
                                          <p:val>
                                            <p:strVal val="#ppt_x"/>
                                          </p:val>
                                        </p:tav>
                                        <p:tav tm="100000">
                                          <p:val>
                                            <p:strVal val="#ppt_x"/>
                                          </p:val>
                                        </p:tav>
                                      </p:tavLst>
                                    </p:anim>
                                    <p:anim calcmode="lin" valueType="num">
                                      <p:cBhvr>
                                        <p:cTn id="15"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pingda.ruan\Desktop\Intellij IDEA  的分享会\素材\postfix\js_it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009" y="1010882"/>
            <a:ext cx="3549473" cy="314157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46"/>
          <p:cNvSpPr txBox="1"/>
          <p:nvPr/>
        </p:nvSpPr>
        <p:spPr>
          <a:xfrm>
            <a:off x="2659121" y="271925"/>
            <a:ext cx="2821021" cy="323165"/>
          </a:xfrm>
          <a:prstGeom prst="rect">
            <a:avLst/>
          </a:prstGeom>
          <a:noFill/>
        </p:spPr>
        <p:txBody>
          <a:bodyPr wrap="square" rtlCol="0">
            <a:spAutoFit/>
          </a:bodyPr>
          <a:lstStyle/>
          <a:p>
            <a:r>
              <a:rPr lang="en-US" altLang="zh-CN" sz="1500" dirty="0" smtClean="0">
                <a:solidFill>
                  <a:schemeClr val="accent5"/>
                </a:solidFill>
                <a:latin typeface="微软雅黑" panose="020B0503020204020204" pitchFamily="34" charset="-122"/>
                <a:ea typeface="微软雅黑" panose="020B0503020204020204" pitchFamily="34" charset="-122"/>
              </a:rPr>
              <a:t>JavaScript</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pic>
        <p:nvPicPr>
          <p:cNvPr id="3075" name="Picture 3" descr="C:\Users\pingda.ruan\Desktop\Intellij IDEA  的分享会\素材\postfix\js_itin_bef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39" y="1010882"/>
            <a:ext cx="4796564" cy="236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1355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Effect transition="in" filter="fade">
                                      <p:cBhvr>
                                        <p:cTn id="13" dur="1000"/>
                                        <p:tgtEl>
                                          <p:spTgt spid="2051"/>
                                        </p:tgtEl>
                                      </p:cBhvr>
                                    </p:animEffect>
                                    <p:anim calcmode="lin" valueType="num">
                                      <p:cBhvr>
                                        <p:cTn id="14" dur="1000" fill="hold"/>
                                        <p:tgtEl>
                                          <p:spTgt spid="2051"/>
                                        </p:tgtEl>
                                        <p:attrNameLst>
                                          <p:attrName>ppt_x</p:attrName>
                                        </p:attrNameLst>
                                      </p:cBhvr>
                                      <p:tavLst>
                                        <p:tav tm="0">
                                          <p:val>
                                            <p:strVal val="#ppt_x"/>
                                          </p:val>
                                        </p:tav>
                                        <p:tav tm="100000">
                                          <p:val>
                                            <p:strVal val="#ppt_x"/>
                                          </p:val>
                                        </p:tav>
                                      </p:tavLst>
                                    </p:anim>
                                    <p:anim calcmode="lin" valueType="num">
                                      <p:cBhvr>
                                        <p:cTn id="15"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1"/>
          <p:cNvSpPr txBox="1"/>
          <p:nvPr/>
        </p:nvSpPr>
        <p:spPr>
          <a:xfrm>
            <a:off x="365957" y="128725"/>
            <a:ext cx="2457923" cy="276999"/>
          </a:xfrm>
          <a:prstGeom prst="rect">
            <a:avLst/>
          </a:prstGeom>
          <a:noFill/>
        </p:spPr>
        <p:txBody>
          <a:bodyPr wrap="square" rtlCol="0">
            <a:spAutoFit/>
          </a:bodyPr>
          <a:lstStyle/>
          <a:p>
            <a:pPr marL="0" lvl="1"/>
            <a:r>
              <a:rPr lang="en-US" altLang="zh-CN" sz="1200" b="1" dirty="0" smtClean="0">
                <a:cs typeface="+mn-ea"/>
                <a:sym typeface="+mn-lt"/>
              </a:rPr>
              <a:t>Setting </a:t>
            </a:r>
            <a:r>
              <a:rPr lang="zh-CN" altLang="en-US" sz="1200" b="1" dirty="0" smtClean="0">
                <a:cs typeface="+mn-ea"/>
                <a:sym typeface="+mn-lt"/>
              </a:rPr>
              <a:t>主界面</a:t>
            </a:r>
            <a:endParaRPr lang="zh-CN" altLang="en-US" sz="1200" b="1" dirty="0">
              <a:cs typeface="+mn-ea"/>
              <a:sym typeface="+mn-lt"/>
            </a:endParaRPr>
          </a:p>
        </p:txBody>
      </p:sp>
      <p:sp>
        <p:nvSpPr>
          <p:cNvPr id="11" name="TextBox 11"/>
          <p:cNvSpPr txBox="1"/>
          <p:nvPr/>
        </p:nvSpPr>
        <p:spPr>
          <a:xfrm>
            <a:off x="3718760" y="128725"/>
            <a:ext cx="2457923" cy="276999"/>
          </a:xfrm>
          <a:prstGeom prst="rect">
            <a:avLst/>
          </a:prstGeom>
          <a:noFill/>
        </p:spPr>
        <p:txBody>
          <a:bodyPr wrap="square" rtlCol="0">
            <a:spAutoFit/>
          </a:bodyPr>
          <a:lstStyle/>
          <a:p>
            <a:pPr marL="0" lvl="1"/>
            <a:r>
              <a:rPr lang="en-US" altLang="zh-CN" sz="1200" b="1" dirty="0" smtClean="0">
                <a:cs typeface="+mn-ea"/>
                <a:sym typeface="+mn-lt"/>
              </a:rPr>
              <a:t>Editor </a:t>
            </a:r>
            <a:r>
              <a:rPr lang="zh-CN" altLang="en-US" sz="1200" b="1" dirty="0" smtClean="0">
                <a:cs typeface="+mn-ea"/>
                <a:sym typeface="+mn-lt"/>
              </a:rPr>
              <a:t>界面</a:t>
            </a:r>
            <a:endParaRPr lang="zh-CN" altLang="en-US" sz="1200" b="1" dirty="0">
              <a:cs typeface="+mn-ea"/>
              <a:sym typeface="+mn-lt"/>
            </a:endParaRPr>
          </a:p>
        </p:txBody>
      </p:sp>
      <p:pic>
        <p:nvPicPr>
          <p:cNvPr id="3074" name="Picture 2" descr="C:\Users\pingda.ruan\Desktop\Intellij IDEA  的分享会\素材\QQ截图201612252150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76" y="502827"/>
            <a:ext cx="2613303" cy="360997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ingda.ruan\Desktop\Intellij IDEA  的分享会\素材\QQ截图201612252143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212" y="446482"/>
            <a:ext cx="2459411" cy="46970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pingda.ruan\Desktop\Intellij IDEA  的分享会\素材\QQ截图201612252143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479" y="502827"/>
            <a:ext cx="2369670" cy="43622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916707" y="44380"/>
            <a:ext cx="2662518" cy="461665"/>
          </a:xfrm>
          <a:prstGeom prst="rect">
            <a:avLst/>
          </a:prstGeom>
          <a:noFill/>
        </p:spPr>
        <p:txBody>
          <a:bodyPr wrap="square" rtlCol="0">
            <a:spAutoFit/>
          </a:bodyPr>
          <a:lstStyle/>
          <a:p>
            <a:pPr marL="0" lvl="1"/>
            <a:r>
              <a:rPr lang="en-US" altLang="zh-CN" sz="1200" b="1" dirty="0" smtClean="0">
                <a:cs typeface="+mn-ea"/>
                <a:sym typeface="+mn-lt"/>
              </a:rPr>
              <a:t>Version Control , Build Execution Deployment </a:t>
            </a:r>
            <a:r>
              <a:rPr lang="zh-CN" altLang="en-US" sz="1200" b="1" dirty="0" smtClean="0">
                <a:cs typeface="+mn-ea"/>
                <a:sym typeface="+mn-lt"/>
              </a:rPr>
              <a:t>界面</a:t>
            </a:r>
            <a:endParaRPr lang="zh-CN" altLang="en-US" sz="1200" b="1" dirty="0">
              <a:cs typeface="+mn-ea"/>
              <a:sym typeface="+mn-lt"/>
            </a:endParaRPr>
          </a:p>
        </p:txBody>
      </p:sp>
    </p:spTree>
    <p:extLst>
      <p:ext uri="{BB962C8B-B14F-4D97-AF65-F5344CB8AC3E}">
        <p14:creationId xmlns:p14="http://schemas.microsoft.com/office/powerpoint/2010/main" val="138173382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1670650" cy="1815882"/>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smtClean="0">
                <a:solidFill>
                  <a:srgbClr val="080808"/>
                </a:solidFill>
                <a:cs typeface="+mn-ea"/>
                <a:sym typeface="+mn-lt"/>
              </a:rPr>
              <a:t>第九部分</a:t>
            </a:r>
            <a:endParaRPr lang="en-US" altLang="zh-CN" sz="2800" b="1" dirty="0" smtClean="0">
              <a:solidFill>
                <a:srgbClr val="080808"/>
              </a:solidFill>
              <a:cs typeface="+mn-ea"/>
              <a:sym typeface="+mn-lt"/>
            </a:endParaRPr>
          </a:p>
          <a:p>
            <a:pPr marL="0" lvl="1"/>
            <a:r>
              <a:rPr lang="en-US" altLang="zh-CN" sz="2800" b="1" dirty="0">
                <a:latin typeface="微软雅黑" pitchFamily="34" charset="-122"/>
                <a:ea typeface="微软雅黑" pitchFamily="34" charset="-122"/>
              </a:rPr>
              <a:t> </a:t>
            </a:r>
            <a:r>
              <a:rPr lang="en-US" altLang="zh-CN" sz="2800" b="1" dirty="0" smtClean="0">
                <a:latin typeface="微软雅黑" pitchFamily="34" charset="-122"/>
                <a:ea typeface="微软雅黑" pitchFamily="34" charset="-122"/>
              </a:rPr>
              <a:t>Emmet</a:t>
            </a:r>
            <a:endParaRPr lang="zh-CN" altLang="en-US" sz="2800" b="1" dirty="0">
              <a:latin typeface="微软雅黑" pitchFamily="34" charset="-122"/>
              <a:ea typeface="微软雅黑" pitchFamily="34" charset="-122"/>
            </a:endParaRPr>
          </a:p>
          <a:p>
            <a:pPr marL="0" lvl="1"/>
            <a:endParaRPr lang="zh-CN" altLang="en-US" sz="2800" b="1" dirty="0">
              <a:latin typeface="微软雅黑" pitchFamily="34" charset="-122"/>
              <a:ea typeface="微软雅黑" pitchFamily="34" charset="-122"/>
            </a:endParaRPr>
          </a:p>
          <a:p>
            <a:pPr marL="0" lvl="1"/>
            <a:endParaRPr lang="en-US" altLang="zh-CN" sz="2800" b="1" dirty="0">
              <a:solidFill>
                <a:srgbClr val="080808"/>
              </a:solidFill>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446"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830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7"/>
          <p:cNvSpPr txBox="1"/>
          <p:nvPr/>
        </p:nvSpPr>
        <p:spPr>
          <a:xfrm>
            <a:off x="1173913" y="305745"/>
            <a:ext cx="8421908" cy="1052596"/>
          </a:xfrm>
          <a:prstGeom prst="rect">
            <a:avLst/>
          </a:prstGeom>
          <a:noFill/>
        </p:spPr>
        <p:txBody>
          <a:bodyPr wrap="square" rtlCol="0">
            <a:spAutoFit/>
          </a:bodyPr>
          <a:lstStyle/>
          <a:p>
            <a:pPr algn="just">
              <a:lnSpc>
                <a:spcPct val="1300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Emmet  </a:t>
            </a:r>
            <a:r>
              <a:rPr lang="en-US" altLang="zh-CN" sz="1600" b="1" dirty="0">
                <a:hlinkClick r:id="rId2" tooltip="Emmet：HTML/CSS代码快速编写神器"/>
              </a:rPr>
              <a:t>HTML/CSS</a:t>
            </a:r>
            <a:r>
              <a:rPr lang="zh-CN" altLang="en-US" sz="1600" b="1" dirty="0">
                <a:hlinkClick r:id="rId2" tooltip="Emmet：HTML/CSS代码快速编写神器"/>
              </a:rPr>
              <a:t>代码快速编写</a:t>
            </a:r>
            <a:r>
              <a:rPr lang="zh-CN" altLang="en-US" sz="1600" b="1" dirty="0" smtClean="0">
                <a:hlinkClick r:id="rId2" tooltip="Emmet：HTML/CSS代码快速编写神器"/>
              </a:rPr>
              <a:t>神器</a:t>
            </a:r>
            <a:endParaRPr lang="en-US" altLang="zh-CN" sz="1600" b="1" dirty="0" smtClean="0"/>
          </a:p>
          <a:p>
            <a:pPr algn="just">
              <a:lnSpc>
                <a:spcPct val="130000"/>
              </a:lnSpc>
            </a:pPr>
            <a:r>
              <a:rPr lang="en-US" altLang="zh-CN" sz="1600" b="1" dirty="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600" b="1" dirty="0">
                <a:solidFill>
                  <a:prstClr val="black">
                    <a:lumMod val="50000"/>
                    <a:lumOff val="50000"/>
                  </a:prstClr>
                </a:solidFill>
                <a:latin typeface="微软雅黑" panose="020B0503020204020204" pitchFamily="34" charset="-122"/>
                <a:ea typeface="微软雅黑" panose="020B0503020204020204" pitchFamily="34" charset="-122"/>
              </a:rPr>
              <a:t>官</a:t>
            </a:r>
            <a:r>
              <a:rPr lang="zh-CN" altLang="en-US" sz="1600" b="1" dirty="0" smtClean="0">
                <a:solidFill>
                  <a:prstClr val="black">
                    <a:lumMod val="50000"/>
                    <a:lumOff val="50000"/>
                  </a:prstClr>
                </a:solidFill>
                <a:latin typeface="微软雅黑" panose="020B0503020204020204" pitchFamily="34" charset="-122"/>
                <a:ea typeface="微软雅黑" panose="020B0503020204020204" pitchFamily="34" charset="-122"/>
              </a:rPr>
              <a:t>网：</a:t>
            </a:r>
            <a:r>
              <a:rPr lang="en-US" altLang="zh-CN" sz="1600" b="1" dirty="0">
                <a:solidFill>
                  <a:prstClr val="black">
                    <a:lumMod val="50000"/>
                    <a:lumOff val="50000"/>
                  </a:prstClr>
                </a:solidFill>
                <a:latin typeface="微软雅黑" panose="020B0503020204020204" pitchFamily="34" charset="-122"/>
                <a:ea typeface="微软雅黑" panose="020B0503020204020204" pitchFamily="34" charset="-122"/>
                <a:hlinkClick r:id="rId3"/>
              </a:rPr>
              <a:t>http://docs.emmet.io/</a:t>
            </a:r>
            <a:endPar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600" b="1" dirty="0">
                <a:solidFill>
                  <a:prstClr val="black">
                    <a:lumMod val="50000"/>
                    <a:lumOff val="50000"/>
                  </a:prstClr>
                </a:solidFill>
                <a:latin typeface="微软雅黑" panose="020B0503020204020204" pitchFamily="34" charset="-122"/>
                <a:ea typeface="微软雅黑" panose="020B0503020204020204" pitchFamily="34" charset="-122"/>
              </a:rPr>
              <a:t>教程： </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hlinkClick r:id="rId2"/>
              </a:rPr>
              <a:t>http://www.iteye.com/news/27580</a:t>
            </a:r>
            <a:endParaRPr lang="en-US" altLang="zh-CN" sz="16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2290" name="Picture 2" descr="C:\Users\pingda.ruan\Desktop\Intellij IDEA  的分享会\素材\emmet_0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73912" y="1722231"/>
            <a:ext cx="5717895" cy="3066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1226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fade">
                                      <p:cBhvr>
                                        <p:cTn id="12" dur="1000"/>
                                        <p:tgtEl>
                                          <p:spTgt spid="12290"/>
                                        </p:tgtEl>
                                      </p:cBhvr>
                                    </p:animEffect>
                                    <p:anim calcmode="lin" valueType="num">
                                      <p:cBhvr>
                                        <p:cTn id="13" dur="1000" fill="hold"/>
                                        <p:tgtEl>
                                          <p:spTgt spid="12290"/>
                                        </p:tgtEl>
                                        <p:attrNameLst>
                                          <p:attrName>ppt_x</p:attrName>
                                        </p:attrNameLst>
                                      </p:cBhvr>
                                      <p:tavLst>
                                        <p:tav tm="0">
                                          <p:val>
                                            <p:strVal val="#ppt_x"/>
                                          </p:val>
                                        </p:tav>
                                        <p:tav tm="100000">
                                          <p:val>
                                            <p:strVal val="#ppt_x"/>
                                          </p:val>
                                        </p:tav>
                                      </p:tavLst>
                                    </p:anim>
                                    <p:anim calcmode="lin" valueType="num">
                                      <p:cBhvr>
                                        <p:cTn id="14"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851922" y="1707654"/>
            <a:ext cx="1670650" cy="1815882"/>
          </a:xfrm>
          <a:prstGeom prst="rect">
            <a:avLst/>
          </a:prstGeom>
          <a:noFill/>
        </p:spPr>
        <p:txBody>
          <a:bodyPr wrap="none" rtlCol="0">
            <a:spAutoFit/>
          </a:bodyPr>
          <a:lstStyle/>
          <a:p>
            <a:pPr marL="0" lvl="1"/>
            <a:r>
              <a:rPr lang="zh-CN" altLang="en-US" sz="1400" b="1" dirty="0">
                <a:solidFill>
                  <a:srgbClr val="080808"/>
                </a:solidFill>
                <a:cs typeface="+mn-ea"/>
                <a:sym typeface="+mn-lt"/>
              </a:rPr>
              <a:t> </a:t>
            </a:r>
            <a:r>
              <a:rPr lang="zh-CN" altLang="en-US" sz="2800" b="1" dirty="0" smtClean="0">
                <a:solidFill>
                  <a:srgbClr val="080808"/>
                </a:solidFill>
                <a:cs typeface="+mn-ea"/>
                <a:sym typeface="+mn-lt"/>
              </a:rPr>
              <a:t>第</a:t>
            </a:r>
            <a:r>
              <a:rPr lang="zh-CN" altLang="en-US" sz="2800" b="1" dirty="0">
                <a:solidFill>
                  <a:srgbClr val="080808"/>
                </a:solidFill>
                <a:cs typeface="+mn-ea"/>
                <a:sym typeface="+mn-lt"/>
              </a:rPr>
              <a:t>十</a:t>
            </a:r>
            <a:r>
              <a:rPr lang="zh-CN" altLang="en-US" sz="2800" b="1" dirty="0" smtClean="0">
                <a:solidFill>
                  <a:srgbClr val="080808"/>
                </a:solidFill>
                <a:cs typeface="+mn-ea"/>
                <a:sym typeface="+mn-lt"/>
              </a:rPr>
              <a:t>部分</a:t>
            </a:r>
            <a:endParaRPr lang="en-US" altLang="zh-CN" sz="2800" b="1" dirty="0" smtClean="0">
              <a:solidFill>
                <a:srgbClr val="080808"/>
              </a:solidFill>
              <a:cs typeface="+mn-ea"/>
              <a:sym typeface="+mn-lt"/>
            </a:endParaRPr>
          </a:p>
          <a:p>
            <a:pPr marL="0" lvl="1"/>
            <a:r>
              <a:rPr lang="en-US" altLang="zh-CN" sz="2800" b="1" dirty="0">
                <a:latin typeface="微软雅黑" pitchFamily="34" charset="-122"/>
                <a:ea typeface="微软雅黑" pitchFamily="34" charset="-122"/>
              </a:rPr>
              <a:t> </a:t>
            </a:r>
            <a:r>
              <a:rPr lang="zh-CN" altLang="en-US" sz="2800" b="1" dirty="0">
                <a:latin typeface="微软雅黑" pitchFamily="34" charset="-122"/>
                <a:ea typeface="微软雅黑" pitchFamily="34" charset="-122"/>
              </a:rPr>
              <a:t>综合</a:t>
            </a:r>
          </a:p>
          <a:p>
            <a:pPr marL="0" lvl="1"/>
            <a:endParaRPr lang="zh-CN" altLang="en-US" sz="2800" b="1" dirty="0">
              <a:latin typeface="微软雅黑" pitchFamily="34" charset="-122"/>
              <a:ea typeface="微软雅黑" pitchFamily="34" charset="-122"/>
            </a:endParaRPr>
          </a:p>
          <a:p>
            <a:pPr marL="0" lvl="1"/>
            <a:endParaRPr lang="en-US" altLang="zh-CN" sz="2800" b="1" dirty="0">
              <a:solidFill>
                <a:srgbClr val="080808"/>
              </a:solidFill>
              <a:cs typeface="+mn-ea"/>
              <a:sym typeface="+mn-lt"/>
            </a:endParaRPr>
          </a:p>
        </p:txBody>
      </p:sp>
      <p:cxnSp>
        <p:nvCxnSpPr>
          <p:cNvPr id="5" name="直接连接符 4"/>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20"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a:cs typeface="+mn-ea"/>
                <a:sym typeface="+mn-lt"/>
              </a:endParaRPr>
            </a:p>
          </p:txBody>
        </p:sp>
      </p:grpSp>
      <p:sp>
        <p:nvSpPr>
          <p:cNvPr id="23" name="Freeform 5"/>
          <p:cNvSpPr>
            <a:spLocks/>
          </p:cNvSpPr>
          <p:nvPr/>
        </p:nvSpPr>
        <p:spPr bwMode="auto">
          <a:xfrm>
            <a:off x="2451374" y="1966627"/>
            <a:ext cx="810431" cy="7309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5E66"/>
          </a:solidFill>
          <a:ln w="9525" cap="flat">
            <a:noFill/>
            <a:prstDash val="solid"/>
            <a:miter lim="800000"/>
            <a:headEnd/>
            <a:tailEnd/>
          </a:ln>
          <a:effectLst>
            <a:innerShdw blurRad="63500" dist="50800" dir="13500000">
              <a:prstClr val="black">
                <a:alpha val="50000"/>
              </a:prstClr>
            </a:innerShdw>
          </a:effectLst>
          <a:extLst/>
        </p:spPr>
        <p:txBody>
          <a:bodyPr vert="horz" wrap="square" lIns="68564" tIns="34282" rIns="68564" bIns="34282" numCol="1" anchor="t" anchorCtr="0" compatLnSpc="1">
            <a:prstTxWarp prst="textNoShape">
              <a:avLst/>
            </a:prstTxWarp>
          </a:bodyPr>
          <a:lstStyle/>
          <a:p>
            <a:endParaRPr lang="zh-CN" altLang="en-US" dirty="0">
              <a:cs typeface="+mn-ea"/>
              <a:sym typeface="+mn-lt"/>
            </a:endParaRPr>
          </a:p>
        </p:txBody>
      </p:sp>
      <p:pic>
        <p:nvPicPr>
          <p:cNvPr id="17" name="Picture 2" descr="C:\Users\pingda.ruan\Desktop\Intellij IDEA  的分享会\素材\QQ截图201612221454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446" y="2119387"/>
            <a:ext cx="464576" cy="4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830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7"/>
          <p:cNvSpPr txBox="1"/>
          <p:nvPr/>
        </p:nvSpPr>
        <p:spPr>
          <a:xfrm>
            <a:off x="388605" y="391806"/>
            <a:ext cx="8421908" cy="4253472"/>
          </a:xfrm>
          <a:prstGeom prst="rect">
            <a:avLst/>
          </a:prstGeom>
          <a:noFill/>
        </p:spPr>
        <p:txBody>
          <a:bodyPr wrap="square" rtlCol="0">
            <a:spAutoFit/>
          </a:bodyPr>
          <a:lstStyle/>
          <a:p>
            <a:pPr marL="228600" indent="-228600" algn="just">
              <a:lnSpc>
                <a:spcPct val="130000"/>
              </a:lnSpc>
              <a:buFontTx/>
              <a:buAutoNum type="arabicPeriod"/>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IntelliJ IDEA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编辑区窗口跟其他窗口之间的来回切换，关闭。</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Esc, F12 ,</a:t>
            </a: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Shift+Esc</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收藏功能</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:F11</a:t>
            </a:r>
          </a:p>
          <a:p>
            <a:pPr marL="228600" indent="-228600" algn="just">
              <a:lnSpc>
                <a:spcPct val="130000"/>
              </a:lnSpc>
              <a:buFontTx/>
              <a:buAutoNum type="arabicPeriod"/>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从历史复制记录中复制</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Ctrl+Shift+V</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文件比较功能：选中两个文件，</a:t>
            </a: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Ctrl+D</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列</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编辑：</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Alt+</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左键单击</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多项选中，复制，编辑：</a:t>
            </a: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Shift+Alt</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左键单击</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自动翻译</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U</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nicode</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编码的文件，显示中文。</a:t>
            </a: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Message_zu</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Termial</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 </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 Alt+F12</a:t>
            </a:r>
          </a:p>
          <a:p>
            <a:pPr marL="228600" indent="-228600" algn="just">
              <a:lnSpc>
                <a:spcPct val="130000"/>
              </a:lnSpc>
              <a:buFontTx/>
              <a:buAutoNum type="arabicPeriod"/>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TODO </a:t>
            </a:r>
          </a:p>
          <a:p>
            <a:pPr marL="228600" indent="-228600" algn="just">
              <a:lnSpc>
                <a:spcPct val="130000"/>
              </a:lnSpc>
              <a:buFontTx/>
              <a:buAutoNum type="arabicPeriod"/>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窗口悬浮出主窗体。</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Double  shift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全文检索</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Ctrl+shift+A</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任何的操作</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51226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7"/>
          <p:cNvSpPr txBox="1"/>
          <p:nvPr/>
        </p:nvSpPr>
        <p:spPr>
          <a:xfrm>
            <a:off x="388605" y="994234"/>
            <a:ext cx="8551000" cy="1372683"/>
          </a:xfrm>
          <a:prstGeom prst="rect">
            <a:avLst/>
          </a:prstGeom>
          <a:noFill/>
        </p:spPr>
        <p:txBody>
          <a:bodyPr wrap="square" rtlCol="0">
            <a:spAutoFit/>
          </a:bodyPr>
          <a:lstStyle/>
          <a:p>
            <a:pPr marL="228600" indent="-228600" algn="just">
              <a:lnSpc>
                <a:spcPct val="130000"/>
              </a:lnSpc>
              <a:buFontTx/>
              <a:buAutoNum type="arabicPeriod"/>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官方视频：</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hlinkClick r:id="rId2"/>
              </a:rPr>
              <a:t>https://www.jetbrains.com/idea/documentation</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hlinkClick r:id="rId2"/>
              </a:rPr>
              <a:t>/</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（自备梯子）</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IntelliJ </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IDEA</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 </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hlinkClick r:id="rId3"/>
              </a:rPr>
              <a:t>https://</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hlinkClick r:id="rId3"/>
              </a:rPr>
              <a:t>www.youtube.com/user/intellijideavideo/playlists</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（自备梯子</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Youmeek</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hlinkClick r:id="rId4"/>
              </a:rPr>
              <a:t>http://www.youmeek.com/category/software-system/my-intellij-idea/</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QQ</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群：</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@IntelliJ  IDEA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开源社</a:t>
            </a:r>
            <a:endPar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 name="文本框 107"/>
          <p:cNvSpPr txBox="1"/>
          <p:nvPr/>
        </p:nvSpPr>
        <p:spPr>
          <a:xfrm>
            <a:off x="388605" y="391806"/>
            <a:ext cx="8421908" cy="701346"/>
          </a:xfrm>
          <a:prstGeom prst="rect">
            <a:avLst/>
          </a:prstGeom>
          <a:noFill/>
        </p:spPr>
        <p:txBody>
          <a:bodyPr wrap="square" rtlCol="0">
            <a:spAutoFit/>
          </a:bodyPr>
          <a:lstStyle/>
          <a:p>
            <a:pPr algn="just">
              <a:lnSpc>
                <a:spcPct val="1300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IntelliJ  IDEA  </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相关的学习资料</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marL="228600" indent="-228600" algn="just">
              <a:lnSpc>
                <a:spcPct val="130000"/>
              </a:lnSpc>
              <a:buFontTx/>
              <a:buAutoNum type="arabicPeriod"/>
            </a:pP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5053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 y="0"/>
            <a:ext cx="9135197" cy="5143500"/>
          </a:xfrm>
          <a:prstGeom prst="rect">
            <a:avLst/>
          </a:prstGeom>
        </p:spPr>
      </p:pic>
      <p:sp>
        <p:nvSpPr>
          <p:cNvPr id="5" name="椭圆 4"/>
          <p:cNvSpPr/>
          <p:nvPr/>
        </p:nvSpPr>
        <p:spPr>
          <a:xfrm>
            <a:off x="1817345" y="876204"/>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6" name="椭圆 5"/>
          <p:cNvSpPr/>
          <p:nvPr/>
        </p:nvSpPr>
        <p:spPr>
          <a:xfrm>
            <a:off x="3122632" y="876204"/>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7" name="椭圆 6"/>
          <p:cNvSpPr/>
          <p:nvPr/>
        </p:nvSpPr>
        <p:spPr>
          <a:xfrm>
            <a:off x="4438269" y="876204"/>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8" name="椭圆 7"/>
          <p:cNvSpPr/>
          <p:nvPr/>
        </p:nvSpPr>
        <p:spPr>
          <a:xfrm>
            <a:off x="5755542" y="876204"/>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grpSp>
        <p:nvGrpSpPr>
          <p:cNvPr id="9" name="组合 8"/>
          <p:cNvGrpSpPr/>
          <p:nvPr/>
        </p:nvGrpSpPr>
        <p:grpSpPr>
          <a:xfrm>
            <a:off x="1939169" y="983458"/>
            <a:ext cx="1354880" cy="1350234"/>
            <a:chOff x="3768359" y="1725446"/>
            <a:chExt cx="1930605" cy="1930605"/>
          </a:xfrm>
        </p:grpSpPr>
        <p:sp>
          <p:nvSpPr>
            <p:cNvPr id="1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Oval 5"/>
            <p:cNvSpPr>
              <a:spLocks noChangeArrowheads="1"/>
            </p:cNvSpPr>
            <p:nvPr/>
          </p:nvSpPr>
          <p:spPr bwMode="auto">
            <a:xfrm>
              <a:off x="3823758" y="1780845"/>
              <a:ext cx="1819806" cy="1819806"/>
            </a:xfrm>
            <a:prstGeom prst="ellipse">
              <a:avLst/>
            </a:prstGeom>
            <a:solidFill>
              <a:srgbClr val="EA5E66"/>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12" name="组合 11"/>
          <p:cNvGrpSpPr/>
          <p:nvPr/>
        </p:nvGrpSpPr>
        <p:grpSpPr>
          <a:xfrm>
            <a:off x="3233956" y="983458"/>
            <a:ext cx="1354880" cy="1350234"/>
            <a:chOff x="3768359" y="1725446"/>
            <a:chExt cx="1930605" cy="1930605"/>
          </a:xfrm>
        </p:grpSpPr>
        <p:sp>
          <p:nvSpPr>
            <p:cNvPr id="13"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Oval 5"/>
            <p:cNvSpPr>
              <a:spLocks noChangeArrowheads="1"/>
            </p:cNvSpPr>
            <p:nvPr/>
          </p:nvSpPr>
          <p:spPr bwMode="auto">
            <a:xfrm>
              <a:off x="3823758" y="1780845"/>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15" name="组合 14"/>
          <p:cNvGrpSpPr/>
          <p:nvPr/>
        </p:nvGrpSpPr>
        <p:grpSpPr>
          <a:xfrm>
            <a:off x="4545052" y="983458"/>
            <a:ext cx="1354880" cy="1350234"/>
            <a:chOff x="3768359" y="1725446"/>
            <a:chExt cx="1930605" cy="1930605"/>
          </a:xfrm>
        </p:grpSpPr>
        <p:sp>
          <p:nvSpPr>
            <p:cNvPr id="1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18" name="组合 17"/>
          <p:cNvGrpSpPr/>
          <p:nvPr/>
        </p:nvGrpSpPr>
        <p:grpSpPr>
          <a:xfrm>
            <a:off x="5850511" y="983458"/>
            <a:ext cx="1354880" cy="1350234"/>
            <a:chOff x="3768359" y="1725446"/>
            <a:chExt cx="1930605" cy="1930605"/>
          </a:xfrm>
        </p:grpSpPr>
        <p:sp>
          <p:nvSpPr>
            <p:cNvPr id="1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Oval 5"/>
            <p:cNvSpPr>
              <a:spLocks noChangeArrowheads="1"/>
            </p:cNvSpPr>
            <p:nvPr/>
          </p:nvSpPr>
          <p:spPr bwMode="auto">
            <a:xfrm>
              <a:off x="3823758" y="1780845"/>
              <a:ext cx="1819806" cy="1819806"/>
            </a:xfrm>
            <a:prstGeom prst="ellipse">
              <a:avLst/>
            </a:prstGeom>
            <a:solidFill>
              <a:srgbClr val="7030A0"/>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sp>
        <p:nvSpPr>
          <p:cNvPr id="21" name="矩形 20"/>
          <p:cNvSpPr/>
          <p:nvPr/>
        </p:nvSpPr>
        <p:spPr>
          <a:xfrm>
            <a:off x="2178325" y="949640"/>
            <a:ext cx="85088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矩形 21"/>
          <p:cNvSpPr/>
          <p:nvPr/>
        </p:nvSpPr>
        <p:spPr>
          <a:xfrm>
            <a:off x="3503144" y="979696"/>
            <a:ext cx="85088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0</a:t>
            </a:r>
            <a:endParaRPr lang="zh-CN" altLang="en-US"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矩形 22"/>
          <p:cNvSpPr/>
          <p:nvPr/>
        </p:nvSpPr>
        <p:spPr>
          <a:xfrm>
            <a:off x="4859654" y="973618"/>
            <a:ext cx="85088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矩形 23"/>
          <p:cNvSpPr/>
          <p:nvPr/>
        </p:nvSpPr>
        <p:spPr>
          <a:xfrm>
            <a:off x="6105050" y="1023996"/>
            <a:ext cx="85088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6</a:t>
            </a:r>
            <a:endParaRPr lang="zh-CN" altLang="en-US" sz="8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25" name="组合 24"/>
          <p:cNvGrpSpPr/>
          <p:nvPr/>
        </p:nvGrpSpPr>
        <p:grpSpPr>
          <a:xfrm>
            <a:off x="1493693" y="1607957"/>
            <a:ext cx="323652" cy="322542"/>
            <a:chOff x="3768359" y="1725446"/>
            <a:chExt cx="1930605" cy="1930605"/>
          </a:xfrm>
        </p:grpSpPr>
        <p:sp>
          <p:nvSpPr>
            <p:cNvPr id="2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Oval 5"/>
            <p:cNvSpPr>
              <a:spLocks noChangeArrowheads="1"/>
            </p:cNvSpPr>
            <p:nvPr/>
          </p:nvSpPr>
          <p:spPr bwMode="auto">
            <a:xfrm>
              <a:off x="3823758" y="1780845"/>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28" name="组合 27"/>
          <p:cNvGrpSpPr/>
          <p:nvPr/>
        </p:nvGrpSpPr>
        <p:grpSpPr>
          <a:xfrm>
            <a:off x="1177111" y="1463826"/>
            <a:ext cx="226473" cy="225696"/>
            <a:chOff x="3768359" y="1725446"/>
            <a:chExt cx="1930605" cy="1930605"/>
          </a:xfrm>
          <a:solidFill>
            <a:srgbClr val="EA5E66"/>
          </a:solidFill>
        </p:grpSpPr>
        <p:sp>
          <p:nvSpPr>
            <p:cNvPr id="29" name="Oval 5"/>
            <p:cNvSpPr>
              <a:spLocks noChangeArrowheads="1"/>
            </p:cNvSpPr>
            <p:nvPr/>
          </p:nvSpPr>
          <p:spPr bwMode="auto">
            <a:xfrm>
              <a:off x="3768359" y="1725446"/>
              <a:ext cx="1930605" cy="1930605"/>
            </a:xfrm>
            <a:prstGeom prst="ellipse">
              <a:avLst/>
            </a:prstGeom>
            <a:grp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Oval 5"/>
            <p:cNvSpPr>
              <a:spLocks noChangeArrowheads="1"/>
            </p:cNvSpPr>
            <p:nvPr/>
          </p:nvSpPr>
          <p:spPr bwMode="auto">
            <a:xfrm>
              <a:off x="3823758" y="1780845"/>
              <a:ext cx="1819806" cy="1819806"/>
            </a:xfrm>
            <a:prstGeom prst="ellipse">
              <a:avLst/>
            </a:prstGeom>
            <a:grp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31" name="组合 30"/>
          <p:cNvGrpSpPr/>
          <p:nvPr/>
        </p:nvGrpSpPr>
        <p:grpSpPr>
          <a:xfrm>
            <a:off x="3084366" y="941333"/>
            <a:ext cx="162298" cy="161741"/>
            <a:chOff x="3768359" y="1725446"/>
            <a:chExt cx="1930605" cy="1930605"/>
          </a:xfrm>
        </p:grpSpPr>
        <p:sp>
          <p:nvSpPr>
            <p:cNvPr id="32"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Oval 5"/>
            <p:cNvSpPr>
              <a:spLocks noChangeArrowheads="1"/>
            </p:cNvSpPr>
            <p:nvPr/>
          </p:nvSpPr>
          <p:spPr bwMode="auto">
            <a:xfrm>
              <a:off x="3823758" y="1780845"/>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34" name="组合 33"/>
          <p:cNvGrpSpPr/>
          <p:nvPr/>
        </p:nvGrpSpPr>
        <p:grpSpPr>
          <a:xfrm>
            <a:off x="4448398" y="897951"/>
            <a:ext cx="231589" cy="230795"/>
            <a:chOff x="3768359" y="1725446"/>
            <a:chExt cx="1930605" cy="1930605"/>
          </a:xfrm>
        </p:grpSpPr>
        <p:sp>
          <p:nvSpPr>
            <p:cNvPr id="35"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Oval 5"/>
            <p:cNvSpPr>
              <a:spLocks noChangeArrowheads="1"/>
            </p:cNvSpPr>
            <p:nvPr/>
          </p:nvSpPr>
          <p:spPr bwMode="auto">
            <a:xfrm>
              <a:off x="3823758" y="1780845"/>
              <a:ext cx="1819806" cy="1819806"/>
            </a:xfrm>
            <a:prstGeom prst="ellipse">
              <a:avLst/>
            </a:prstGeom>
            <a:solidFill>
              <a:srgbClr val="F7636B"/>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37" name="组合 36"/>
          <p:cNvGrpSpPr/>
          <p:nvPr/>
        </p:nvGrpSpPr>
        <p:grpSpPr>
          <a:xfrm>
            <a:off x="4431816" y="2210594"/>
            <a:ext cx="199861" cy="199176"/>
            <a:chOff x="3768359" y="1725446"/>
            <a:chExt cx="1930605" cy="1930605"/>
          </a:xfrm>
        </p:grpSpPr>
        <p:sp>
          <p:nvSpPr>
            <p:cNvPr id="38"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40" name="组合 39"/>
          <p:cNvGrpSpPr/>
          <p:nvPr/>
        </p:nvGrpSpPr>
        <p:grpSpPr>
          <a:xfrm>
            <a:off x="3168169" y="2193796"/>
            <a:ext cx="205610" cy="204905"/>
            <a:chOff x="3768359" y="1725446"/>
            <a:chExt cx="1930605" cy="1930605"/>
          </a:xfrm>
        </p:grpSpPr>
        <p:sp>
          <p:nvSpPr>
            <p:cNvPr id="41"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Oval 5"/>
            <p:cNvSpPr>
              <a:spLocks noChangeArrowheads="1"/>
            </p:cNvSpPr>
            <p:nvPr/>
          </p:nvSpPr>
          <p:spPr bwMode="auto">
            <a:xfrm>
              <a:off x="3823758" y="1780845"/>
              <a:ext cx="1819806" cy="1819806"/>
            </a:xfrm>
            <a:prstGeom prst="ellipse">
              <a:avLst/>
            </a:prstGeom>
            <a:solidFill>
              <a:srgbClr val="F7636B"/>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43" name="组合 42"/>
          <p:cNvGrpSpPr/>
          <p:nvPr/>
        </p:nvGrpSpPr>
        <p:grpSpPr>
          <a:xfrm>
            <a:off x="5788160" y="820441"/>
            <a:ext cx="202458" cy="201763"/>
            <a:chOff x="3768359" y="1725446"/>
            <a:chExt cx="1930605" cy="1930605"/>
          </a:xfrm>
        </p:grpSpPr>
        <p:sp>
          <p:nvSpPr>
            <p:cNvPr id="44"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Oval 5"/>
            <p:cNvSpPr>
              <a:spLocks noChangeArrowheads="1"/>
            </p:cNvSpPr>
            <p:nvPr/>
          </p:nvSpPr>
          <p:spPr bwMode="auto">
            <a:xfrm>
              <a:off x="3823758" y="1780845"/>
              <a:ext cx="1819806" cy="1819806"/>
            </a:xfrm>
            <a:prstGeom prst="ellipse">
              <a:avLst/>
            </a:prstGeom>
            <a:solidFill>
              <a:srgbClr val="FFC000"/>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46" name="组合 45"/>
          <p:cNvGrpSpPr/>
          <p:nvPr/>
        </p:nvGrpSpPr>
        <p:grpSpPr>
          <a:xfrm>
            <a:off x="5867844" y="2262677"/>
            <a:ext cx="178882" cy="178268"/>
            <a:chOff x="3768359" y="1725446"/>
            <a:chExt cx="1930605" cy="1930605"/>
          </a:xfrm>
        </p:grpSpPr>
        <p:sp>
          <p:nvSpPr>
            <p:cNvPr id="47"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49" name="组合 48"/>
          <p:cNvGrpSpPr/>
          <p:nvPr/>
        </p:nvGrpSpPr>
        <p:grpSpPr>
          <a:xfrm>
            <a:off x="7242202" y="1550467"/>
            <a:ext cx="323652" cy="322542"/>
            <a:chOff x="3768359" y="1725446"/>
            <a:chExt cx="1930605" cy="1930605"/>
          </a:xfrm>
        </p:grpSpPr>
        <p:sp>
          <p:nvSpPr>
            <p:cNvPr id="5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Oval 5"/>
            <p:cNvSpPr>
              <a:spLocks noChangeArrowheads="1"/>
            </p:cNvSpPr>
            <p:nvPr/>
          </p:nvSpPr>
          <p:spPr bwMode="auto">
            <a:xfrm>
              <a:off x="3823758" y="1780845"/>
              <a:ext cx="1819806" cy="1819806"/>
            </a:xfrm>
            <a:prstGeom prst="ellipse">
              <a:avLst/>
            </a:prstGeom>
            <a:solidFill>
              <a:srgbClr val="F7636B"/>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52" name="组合 51"/>
          <p:cNvGrpSpPr/>
          <p:nvPr/>
        </p:nvGrpSpPr>
        <p:grpSpPr>
          <a:xfrm>
            <a:off x="7639173" y="1414209"/>
            <a:ext cx="226473" cy="225696"/>
            <a:chOff x="3768359" y="1725446"/>
            <a:chExt cx="1930605" cy="1930605"/>
          </a:xfrm>
        </p:grpSpPr>
        <p:sp>
          <p:nvSpPr>
            <p:cNvPr id="53"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Oval 5"/>
            <p:cNvSpPr>
              <a:spLocks noChangeArrowheads="1"/>
            </p:cNvSpPr>
            <p:nvPr/>
          </p:nvSpPr>
          <p:spPr bwMode="auto">
            <a:xfrm>
              <a:off x="3823758" y="1780845"/>
              <a:ext cx="1819806" cy="1819806"/>
            </a:xfrm>
            <a:prstGeom prst="ellipse">
              <a:avLst/>
            </a:prstGeom>
            <a:solidFill>
              <a:srgbClr val="FDA93E"/>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55" name="组合 54"/>
          <p:cNvGrpSpPr/>
          <p:nvPr/>
        </p:nvGrpSpPr>
        <p:grpSpPr>
          <a:xfrm>
            <a:off x="7973273" y="1608652"/>
            <a:ext cx="162298" cy="161741"/>
            <a:chOff x="3768359" y="1725446"/>
            <a:chExt cx="1930605" cy="1930605"/>
          </a:xfrm>
        </p:grpSpPr>
        <p:sp>
          <p:nvSpPr>
            <p:cNvPr id="5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Oval 5"/>
            <p:cNvSpPr>
              <a:spLocks noChangeArrowheads="1"/>
            </p:cNvSpPr>
            <p:nvPr/>
          </p:nvSpPr>
          <p:spPr bwMode="auto">
            <a:xfrm>
              <a:off x="3823758" y="1780845"/>
              <a:ext cx="1819806" cy="1819806"/>
            </a:xfrm>
            <a:prstGeom prst="ellipse">
              <a:avLst/>
            </a:prstGeom>
            <a:solidFill>
              <a:srgbClr val="0094A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grpSp>
        <p:nvGrpSpPr>
          <p:cNvPr id="58" name="组合 57"/>
          <p:cNvGrpSpPr/>
          <p:nvPr/>
        </p:nvGrpSpPr>
        <p:grpSpPr>
          <a:xfrm>
            <a:off x="846449" y="1578282"/>
            <a:ext cx="162298" cy="161741"/>
            <a:chOff x="3768359" y="1725446"/>
            <a:chExt cx="1930605" cy="1930605"/>
          </a:xfrm>
        </p:grpSpPr>
        <p:sp>
          <p:nvSpPr>
            <p:cNvPr id="5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Oval 5"/>
            <p:cNvSpPr>
              <a:spLocks noChangeArrowheads="1"/>
            </p:cNvSpPr>
            <p:nvPr/>
          </p:nvSpPr>
          <p:spPr bwMode="auto">
            <a:xfrm>
              <a:off x="3823758" y="1780845"/>
              <a:ext cx="1819806" cy="1819806"/>
            </a:xfrm>
            <a:prstGeom prst="ellipse">
              <a:avLst/>
            </a:prstGeom>
            <a:solidFill>
              <a:srgbClr val="0094A3"/>
            </a:solidFill>
            <a:ln>
              <a:noFill/>
            </a:ln>
            <a:effectLst>
              <a:innerShdw blurRad="88900" dist="50800" dir="16200000">
                <a:prstClr val="black">
                  <a:alpha val="38000"/>
                </a:prstClr>
              </a:innerShdw>
            </a:effectLst>
          </p:spPr>
          <p:txBody>
            <a:bodyPr vert="horz" wrap="square" lIns="68564" tIns="34282" rIns="68564" bIns="34282" numCol="1" anchor="t" anchorCtr="0" compatLnSpc="1">
              <a:prstTxWarp prst="textNoShape">
                <a:avLst/>
              </a:prstTxWarp>
            </a:bodyPr>
            <a:lstStyle/>
            <a:p>
              <a:endParaRPr lang="zh-CN" altLang="en-US">
                <a:solidFill>
                  <a:prstClr val="black"/>
                </a:solidFill>
              </a:endParaRPr>
            </a:p>
          </p:txBody>
        </p:sp>
      </p:grpSp>
      <p:sp>
        <p:nvSpPr>
          <p:cNvPr id="61" name="圆角矩形 60"/>
          <p:cNvSpPr/>
          <p:nvPr/>
        </p:nvSpPr>
        <p:spPr>
          <a:xfrm>
            <a:off x="1995848" y="2816232"/>
            <a:ext cx="5437808" cy="504056"/>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a:p>
        </p:txBody>
      </p:sp>
      <p:sp>
        <p:nvSpPr>
          <p:cNvPr id="62" name="TextBox 187"/>
          <p:cNvSpPr txBox="1"/>
          <p:nvPr/>
        </p:nvSpPr>
        <p:spPr>
          <a:xfrm>
            <a:off x="2833750" y="2801375"/>
            <a:ext cx="3743287" cy="519220"/>
          </a:xfrm>
          <a:prstGeom prst="rect">
            <a:avLst/>
          </a:prstGeom>
          <a:noFill/>
        </p:spPr>
        <p:txBody>
          <a:bodyPr wrap="none" lIns="91417" tIns="45708" rIns="91417" bIns="45708" rtlCol="0">
            <a:spAutoFit/>
          </a:bodyPr>
          <a:lstStyle/>
          <a:p>
            <a:pPr algn="ctr"/>
            <a:r>
              <a:rPr lang="zh-CN" altLang="en-US" sz="2774" b="1" dirty="0">
                <a:solidFill>
                  <a:schemeClr val="tx1">
                    <a:lumMod val="65000"/>
                    <a:lumOff val="35000"/>
                  </a:schemeClr>
                </a:solidFill>
                <a:latin typeface="微软雅黑" pitchFamily="34" charset="-122"/>
                <a:ea typeface="微软雅黑" pitchFamily="34" charset="-122"/>
              </a:rPr>
              <a:t>感谢您的聆听</a:t>
            </a:r>
            <a:r>
              <a:rPr lang="zh-CN" altLang="en-US" sz="2774" b="1" dirty="0" smtClean="0">
                <a:solidFill>
                  <a:schemeClr val="tx1">
                    <a:lumMod val="65000"/>
                    <a:lumOff val="35000"/>
                  </a:schemeClr>
                </a:solidFill>
                <a:latin typeface="微软雅黑" pitchFamily="34" charset="-122"/>
                <a:ea typeface="微软雅黑" pitchFamily="34" charset="-122"/>
              </a:rPr>
              <a:t>，谢谢！</a:t>
            </a:r>
            <a:endParaRPr lang="zh-CN" altLang="en-US" sz="2774" b="1" dirty="0">
              <a:solidFill>
                <a:schemeClr val="tx1">
                  <a:lumMod val="65000"/>
                  <a:lumOff val="35000"/>
                </a:schemeClr>
              </a:solidFill>
              <a:latin typeface="微软雅黑" pitchFamily="34" charset="-122"/>
              <a:ea typeface="微软雅黑" pitchFamily="34" charset="-122"/>
            </a:endParaRPr>
          </a:p>
        </p:txBody>
      </p:sp>
      <p:grpSp>
        <p:nvGrpSpPr>
          <p:cNvPr id="63" name="组合 62"/>
          <p:cNvGrpSpPr/>
          <p:nvPr/>
        </p:nvGrpSpPr>
        <p:grpSpPr>
          <a:xfrm>
            <a:off x="1835473" y="2787724"/>
            <a:ext cx="719818" cy="574619"/>
            <a:chOff x="899592" y="2377261"/>
            <a:chExt cx="720079" cy="574619"/>
          </a:xfrm>
          <a:effectLst>
            <a:outerShdw blurRad="50800" dist="38100" dir="2700000" algn="tl" rotWithShape="0">
              <a:prstClr val="black">
                <a:alpha val="40000"/>
              </a:prstClr>
            </a:outerShdw>
          </a:effectLst>
        </p:grpSpPr>
        <p:sp>
          <p:nvSpPr>
            <p:cNvPr id="64" name="圆角矩形 63"/>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sp>
          <p:nvSpPr>
            <p:cNvPr id="65" name="圆角矩形 64"/>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grpSp>
      <p:pic>
        <p:nvPicPr>
          <p:cNvPr id="66" name="Picture 2" descr="C:\Users\Administrator\Desktop\手.png"/>
          <p:cNvPicPr>
            <a:picLocks noChangeAspect="1" noChangeArrowheads="1"/>
          </p:cNvPicPr>
          <p:nvPr/>
        </p:nvPicPr>
        <p:blipFill>
          <a:blip r:embed="rId3"/>
          <a:srcRect/>
          <a:stretch>
            <a:fillRect/>
          </a:stretch>
        </p:blipFill>
        <p:spPr bwMode="auto">
          <a:xfrm flipH="1">
            <a:off x="1716365" y="2888241"/>
            <a:ext cx="2958790" cy="2876318"/>
          </a:xfrm>
          <a:prstGeom prst="rect">
            <a:avLst/>
          </a:prstGeom>
          <a:noFill/>
        </p:spPr>
      </p:pic>
      <p:grpSp>
        <p:nvGrpSpPr>
          <p:cNvPr id="69" name="组合 68"/>
          <p:cNvGrpSpPr/>
          <p:nvPr/>
        </p:nvGrpSpPr>
        <p:grpSpPr>
          <a:xfrm>
            <a:off x="7163688" y="4677497"/>
            <a:ext cx="343701" cy="309997"/>
            <a:chOff x="4634991" y="2138335"/>
            <a:chExt cx="428348" cy="386204"/>
          </a:xfrm>
        </p:grpSpPr>
        <p:sp>
          <p:nvSpPr>
            <p:cNvPr id="70" name="Freeform 5"/>
            <p:cNvSpPr>
              <a:spLocks/>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71" name="KSO_Shape"/>
            <p:cNvSpPr>
              <a:spLocks/>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72" name="组合 71"/>
          <p:cNvGrpSpPr/>
          <p:nvPr/>
        </p:nvGrpSpPr>
        <p:grpSpPr>
          <a:xfrm>
            <a:off x="7522797" y="4677497"/>
            <a:ext cx="343701" cy="309997"/>
            <a:chOff x="5076056" y="2138335"/>
            <a:chExt cx="428348" cy="386204"/>
          </a:xfrm>
        </p:grpSpPr>
        <p:sp>
          <p:nvSpPr>
            <p:cNvPr id="73" name="Freeform 5"/>
            <p:cNvSpPr>
              <a:spLocks/>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74" name="KSO_Shape"/>
            <p:cNvSpPr>
              <a:spLocks/>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75" name="组合 74"/>
          <p:cNvGrpSpPr/>
          <p:nvPr/>
        </p:nvGrpSpPr>
        <p:grpSpPr>
          <a:xfrm>
            <a:off x="7881906" y="4677497"/>
            <a:ext cx="343701" cy="309997"/>
            <a:chOff x="5557128" y="2138335"/>
            <a:chExt cx="428348" cy="386204"/>
          </a:xfrm>
        </p:grpSpPr>
        <p:sp>
          <p:nvSpPr>
            <p:cNvPr id="76" name="Freeform 5"/>
            <p:cNvSpPr>
              <a:spLocks/>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77" name="KSO_Shape"/>
            <p:cNvSpPr>
              <a:spLocks/>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78" name="组合 77"/>
          <p:cNvGrpSpPr/>
          <p:nvPr/>
        </p:nvGrpSpPr>
        <p:grpSpPr>
          <a:xfrm>
            <a:off x="8241015" y="4677497"/>
            <a:ext cx="343701" cy="309997"/>
            <a:chOff x="6068610" y="2138335"/>
            <a:chExt cx="428348" cy="386204"/>
          </a:xfrm>
        </p:grpSpPr>
        <p:sp>
          <p:nvSpPr>
            <p:cNvPr id="79" name="Freeform 5"/>
            <p:cNvSpPr>
              <a:spLocks/>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80" name="KSO_Shape"/>
            <p:cNvSpPr>
              <a:spLocks/>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81" name="组合 80"/>
          <p:cNvGrpSpPr/>
          <p:nvPr/>
        </p:nvGrpSpPr>
        <p:grpSpPr>
          <a:xfrm>
            <a:off x="8600123" y="4677497"/>
            <a:ext cx="343701" cy="309997"/>
            <a:chOff x="6623914" y="2138335"/>
            <a:chExt cx="428348" cy="386204"/>
          </a:xfrm>
        </p:grpSpPr>
        <p:sp>
          <p:nvSpPr>
            <p:cNvPr id="82" name="Freeform 5"/>
            <p:cNvSpPr>
              <a:spLocks/>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68564" tIns="34282" rIns="68564" bIns="34282" numCol="1" anchor="t" anchorCtr="0" compatLnSpc="1">
              <a:prstTxWarp prst="textNoShape">
                <a:avLst/>
              </a:prstTxWarp>
            </a:bodyPr>
            <a:lstStyle/>
            <a:p>
              <a:endParaRPr lang="zh-CN" altLang="en-US" dirty="0">
                <a:ea typeface="微软雅黑" pitchFamily="34" charset="-122"/>
              </a:endParaRPr>
            </a:p>
          </p:txBody>
        </p:sp>
        <p:sp>
          <p:nvSpPr>
            <p:cNvPr id="83" name="KSO_Shape"/>
            <p:cNvSpPr>
              <a:spLocks/>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358612658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250" fill="hold"/>
                                        <p:tgtEl>
                                          <p:spTgt spid="21"/>
                                        </p:tgtEl>
                                        <p:attrNameLst>
                                          <p:attrName>ppt_w</p:attrName>
                                        </p:attrNameLst>
                                      </p:cBhvr>
                                      <p:tavLst>
                                        <p:tav tm="0">
                                          <p:val>
                                            <p:fltVal val="0"/>
                                          </p:val>
                                        </p:tav>
                                        <p:tav tm="100000">
                                          <p:val>
                                            <p:strVal val="#ppt_w"/>
                                          </p:val>
                                        </p:tav>
                                      </p:tavLst>
                                    </p:anim>
                                    <p:anim calcmode="lin" valueType="num">
                                      <p:cBhvr>
                                        <p:cTn id="20" dur="250" fill="hold"/>
                                        <p:tgtEl>
                                          <p:spTgt spid="21"/>
                                        </p:tgtEl>
                                        <p:attrNameLst>
                                          <p:attrName>ppt_h</p:attrName>
                                        </p:attrNameLst>
                                      </p:cBhvr>
                                      <p:tavLst>
                                        <p:tav tm="0">
                                          <p:val>
                                            <p:fltVal val="0"/>
                                          </p:val>
                                        </p:tav>
                                        <p:tav tm="100000">
                                          <p:val>
                                            <p:strVal val="#ppt_h"/>
                                          </p:val>
                                        </p:tav>
                                      </p:tavLst>
                                    </p:anim>
                                    <p:animEffect transition="in" filter="fade">
                                      <p:cBhvr>
                                        <p:cTn id="21" dur="250"/>
                                        <p:tgtEl>
                                          <p:spTgt spid="21"/>
                                        </p:tgtEl>
                                      </p:cBhvr>
                                    </p:animEffect>
                                  </p:childTnLst>
                                </p:cTn>
                              </p:par>
                            </p:childTnLst>
                          </p:cTn>
                        </p:par>
                        <p:par>
                          <p:cTn id="22" fill="hold">
                            <p:stCondLst>
                              <p:cond delay="125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1750"/>
                            </p:stCondLst>
                            <p:childTnLst>
                              <p:par>
                                <p:cTn id="29" presetID="53" presetClass="entr" presetSubtype="16"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par>
                          <p:cTn id="34" fill="hold">
                            <p:stCondLst>
                              <p:cond delay="2250"/>
                            </p:stCondLst>
                            <p:childTnLst>
                              <p:par>
                                <p:cTn id="35" presetID="53" presetClass="entr" presetSubtype="16"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250" fill="hold"/>
                                        <p:tgtEl>
                                          <p:spTgt spid="22"/>
                                        </p:tgtEl>
                                        <p:attrNameLst>
                                          <p:attrName>ppt_w</p:attrName>
                                        </p:attrNameLst>
                                      </p:cBhvr>
                                      <p:tavLst>
                                        <p:tav tm="0">
                                          <p:val>
                                            <p:fltVal val="0"/>
                                          </p:val>
                                        </p:tav>
                                        <p:tav tm="100000">
                                          <p:val>
                                            <p:strVal val="#ppt_w"/>
                                          </p:val>
                                        </p:tav>
                                      </p:tavLst>
                                    </p:anim>
                                    <p:anim calcmode="lin" valueType="num">
                                      <p:cBhvr>
                                        <p:cTn id="38" dur="250" fill="hold"/>
                                        <p:tgtEl>
                                          <p:spTgt spid="22"/>
                                        </p:tgtEl>
                                        <p:attrNameLst>
                                          <p:attrName>ppt_h</p:attrName>
                                        </p:attrNameLst>
                                      </p:cBhvr>
                                      <p:tavLst>
                                        <p:tav tm="0">
                                          <p:val>
                                            <p:fltVal val="0"/>
                                          </p:val>
                                        </p:tav>
                                        <p:tav tm="100000">
                                          <p:val>
                                            <p:strVal val="#ppt_h"/>
                                          </p:val>
                                        </p:tav>
                                      </p:tavLst>
                                    </p:anim>
                                    <p:animEffect transition="in" filter="fade">
                                      <p:cBhvr>
                                        <p:cTn id="39" dur="250"/>
                                        <p:tgtEl>
                                          <p:spTgt spid="22"/>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par>
                          <p:cTn id="46" fill="hold">
                            <p:stCondLst>
                              <p:cond delay="3000"/>
                            </p:stCondLst>
                            <p:childTnLst>
                              <p:par>
                                <p:cTn id="47" presetID="53" presetClass="entr" presetSubtype="16"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childTnLst>
                          </p:cTn>
                        </p:par>
                        <p:par>
                          <p:cTn id="52" fill="hold">
                            <p:stCondLst>
                              <p:cond delay="3500"/>
                            </p:stCondLst>
                            <p:childTnLst>
                              <p:par>
                                <p:cTn id="53" presetID="53"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250" fill="hold"/>
                                        <p:tgtEl>
                                          <p:spTgt spid="23"/>
                                        </p:tgtEl>
                                        <p:attrNameLst>
                                          <p:attrName>ppt_w</p:attrName>
                                        </p:attrNameLst>
                                      </p:cBhvr>
                                      <p:tavLst>
                                        <p:tav tm="0">
                                          <p:val>
                                            <p:fltVal val="0"/>
                                          </p:val>
                                        </p:tav>
                                        <p:tav tm="100000">
                                          <p:val>
                                            <p:strVal val="#ppt_w"/>
                                          </p:val>
                                        </p:tav>
                                      </p:tavLst>
                                    </p:anim>
                                    <p:anim calcmode="lin" valueType="num">
                                      <p:cBhvr>
                                        <p:cTn id="56" dur="250" fill="hold"/>
                                        <p:tgtEl>
                                          <p:spTgt spid="23"/>
                                        </p:tgtEl>
                                        <p:attrNameLst>
                                          <p:attrName>ppt_h</p:attrName>
                                        </p:attrNameLst>
                                      </p:cBhvr>
                                      <p:tavLst>
                                        <p:tav tm="0">
                                          <p:val>
                                            <p:fltVal val="0"/>
                                          </p:val>
                                        </p:tav>
                                        <p:tav tm="100000">
                                          <p:val>
                                            <p:strVal val="#ppt_h"/>
                                          </p:val>
                                        </p:tav>
                                      </p:tavLst>
                                    </p:anim>
                                    <p:animEffect transition="in" filter="fade">
                                      <p:cBhvr>
                                        <p:cTn id="57" dur="250"/>
                                        <p:tgtEl>
                                          <p:spTgt spid="23"/>
                                        </p:tgtEl>
                                      </p:cBhvr>
                                    </p:animEffect>
                                  </p:childTnLst>
                                </p:cTn>
                              </p:par>
                            </p:childTnLst>
                          </p:cTn>
                        </p:par>
                        <p:par>
                          <p:cTn id="58" fill="hold">
                            <p:stCondLst>
                              <p:cond delay="3750"/>
                            </p:stCondLst>
                            <p:childTnLst>
                              <p:par>
                                <p:cTn id="59" presetID="53" presetClass="entr" presetSubtype="16"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childTnLst>
                          </p:cTn>
                        </p:par>
                        <p:par>
                          <p:cTn id="64" fill="hold">
                            <p:stCondLst>
                              <p:cond delay="4250"/>
                            </p:stCondLst>
                            <p:childTnLst>
                              <p:par>
                                <p:cTn id="65" presetID="53" presetClass="entr" presetSubtype="16"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par>
                          <p:cTn id="70" fill="hold">
                            <p:stCondLst>
                              <p:cond delay="4750"/>
                            </p:stCondLst>
                            <p:childTnLst>
                              <p:par>
                                <p:cTn id="71" presetID="53" presetClass="entr" presetSubtype="16"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250" fill="hold"/>
                                        <p:tgtEl>
                                          <p:spTgt spid="24"/>
                                        </p:tgtEl>
                                        <p:attrNameLst>
                                          <p:attrName>ppt_w</p:attrName>
                                        </p:attrNameLst>
                                      </p:cBhvr>
                                      <p:tavLst>
                                        <p:tav tm="0">
                                          <p:val>
                                            <p:fltVal val="0"/>
                                          </p:val>
                                        </p:tav>
                                        <p:tav tm="100000">
                                          <p:val>
                                            <p:strVal val="#ppt_w"/>
                                          </p:val>
                                        </p:tav>
                                      </p:tavLst>
                                    </p:anim>
                                    <p:anim calcmode="lin" valueType="num">
                                      <p:cBhvr>
                                        <p:cTn id="74" dur="250" fill="hold"/>
                                        <p:tgtEl>
                                          <p:spTgt spid="24"/>
                                        </p:tgtEl>
                                        <p:attrNameLst>
                                          <p:attrName>ppt_h</p:attrName>
                                        </p:attrNameLst>
                                      </p:cBhvr>
                                      <p:tavLst>
                                        <p:tav tm="0">
                                          <p:val>
                                            <p:fltVal val="0"/>
                                          </p:val>
                                        </p:tav>
                                        <p:tav tm="100000">
                                          <p:val>
                                            <p:strVal val="#ppt_h"/>
                                          </p:val>
                                        </p:tav>
                                      </p:tavLst>
                                    </p:anim>
                                    <p:animEffect transition="in" filter="fade">
                                      <p:cBhvr>
                                        <p:cTn id="75" dur="250"/>
                                        <p:tgtEl>
                                          <p:spTgt spid="24"/>
                                        </p:tgtEl>
                                      </p:cBhvr>
                                    </p:animEffect>
                                  </p:childTnLst>
                                </p:cTn>
                              </p:par>
                            </p:childTnLst>
                          </p:cTn>
                        </p:par>
                        <p:par>
                          <p:cTn id="76" fill="hold">
                            <p:stCondLst>
                              <p:cond delay="5000"/>
                            </p:stCondLst>
                            <p:childTnLst>
                              <p:par>
                                <p:cTn id="77" presetID="53" presetClass="entr" presetSubtype="16"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p:cTn id="79" dur="250" fill="hold"/>
                                        <p:tgtEl>
                                          <p:spTgt spid="34"/>
                                        </p:tgtEl>
                                        <p:attrNameLst>
                                          <p:attrName>ppt_w</p:attrName>
                                        </p:attrNameLst>
                                      </p:cBhvr>
                                      <p:tavLst>
                                        <p:tav tm="0">
                                          <p:val>
                                            <p:fltVal val="0"/>
                                          </p:val>
                                        </p:tav>
                                        <p:tav tm="100000">
                                          <p:val>
                                            <p:strVal val="#ppt_w"/>
                                          </p:val>
                                        </p:tav>
                                      </p:tavLst>
                                    </p:anim>
                                    <p:anim calcmode="lin" valueType="num">
                                      <p:cBhvr>
                                        <p:cTn id="80" dur="250" fill="hold"/>
                                        <p:tgtEl>
                                          <p:spTgt spid="34"/>
                                        </p:tgtEl>
                                        <p:attrNameLst>
                                          <p:attrName>ppt_h</p:attrName>
                                        </p:attrNameLst>
                                      </p:cBhvr>
                                      <p:tavLst>
                                        <p:tav tm="0">
                                          <p:val>
                                            <p:fltVal val="0"/>
                                          </p:val>
                                        </p:tav>
                                        <p:tav tm="100000">
                                          <p:val>
                                            <p:strVal val="#ppt_h"/>
                                          </p:val>
                                        </p:tav>
                                      </p:tavLst>
                                    </p:anim>
                                    <p:animEffect transition="in" filter="fade">
                                      <p:cBhvr>
                                        <p:cTn id="81" dur="250"/>
                                        <p:tgtEl>
                                          <p:spTgt spid="34"/>
                                        </p:tgtEl>
                                      </p:cBhvr>
                                    </p:animEffect>
                                  </p:childTnLst>
                                </p:cTn>
                              </p:par>
                            </p:childTnLst>
                          </p:cTn>
                        </p:par>
                        <p:par>
                          <p:cTn id="82" fill="hold">
                            <p:stCondLst>
                              <p:cond delay="5250"/>
                            </p:stCondLst>
                            <p:childTnLst>
                              <p:par>
                                <p:cTn id="83" presetID="53" presetClass="entr" presetSubtype="16" fill="hold" nodeType="after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p:cTn id="85" dur="250" fill="hold"/>
                                        <p:tgtEl>
                                          <p:spTgt spid="37"/>
                                        </p:tgtEl>
                                        <p:attrNameLst>
                                          <p:attrName>ppt_w</p:attrName>
                                        </p:attrNameLst>
                                      </p:cBhvr>
                                      <p:tavLst>
                                        <p:tav tm="0">
                                          <p:val>
                                            <p:fltVal val="0"/>
                                          </p:val>
                                        </p:tav>
                                        <p:tav tm="100000">
                                          <p:val>
                                            <p:strVal val="#ppt_w"/>
                                          </p:val>
                                        </p:tav>
                                      </p:tavLst>
                                    </p:anim>
                                    <p:anim calcmode="lin" valueType="num">
                                      <p:cBhvr>
                                        <p:cTn id="86" dur="250" fill="hold"/>
                                        <p:tgtEl>
                                          <p:spTgt spid="37"/>
                                        </p:tgtEl>
                                        <p:attrNameLst>
                                          <p:attrName>ppt_h</p:attrName>
                                        </p:attrNameLst>
                                      </p:cBhvr>
                                      <p:tavLst>
                                        <p:tav tm="0">
                                          <p:val>
                                            <p:fltVal val="0"/>
                                          </p:val>
                                        </p:tav>
                                        <p:tav tm="100000">
                                          <p:val>
                                            <p:strVal val="#ppt_h"/>
                                          </p:val>
                                        </p:tav>
                                      </p:tavLst>
                                    </p:anim>
                                    <p:animEffect transition="in" filter="fade">
                                      <p:cBhvr>
                                        <p:cTn id="87" dur="250"/>
                                        <p:tgtEl>
                                          <p:spTgt spid="37"/>
                                        </p:tgtEl>
                                      </p:cBhvr>
                                    </p:animEffect>
                                  </p:childTnLst>
                                </p:cTn>
                              </p:par>
                            </p:childTnLst>
                          </p:cTn>
                        </p:par>
                        <p:par>
                          <p:cTn id="88" fill="hold">
                            <p:stCondLst>
                              <p:cond delay="5500"/>
                            </p:stCondLst>
                            <p:childTnLst>
                              <p:par>
                                <p:cTn id="89" presetID="53" presetClass="entr" presetSubtype="16" fill="hold" nodeType="after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250" fill="hold"/>
                                        <p:tgtEl>
                                          <p:spTgt spid="49"/>
                                        </p:tgtEl>
                                        <p:attrNameLst>
                                          <p:attrName>ppt_w</p:attrName>
                                        </p:attrNameLst>
                                      </p:cBhvr>
                                      <p:tavLst>
                                        <p:tav tm="0">
                                          <p:val>
                                            <p:fltVal val="0"/>
                                          </p:val>
                                        </p:tav>
                                        <p:tav tm="100000">
                                          <p:val>
                                            <p:strVal val="#ppt_w"/>
                                          </p:val>
                                        </p:tav>
                                      </p:tavLst>
                                    </p:anim>
                                    <p:anim calcmode="lin" valueType="num">
                                      <p:cBhvr>
                                        <p:cTn id="92" dur="250" fill="hold"/>
                                        <p:tgtEl>
                                          <p:spTgt spid="49"/>
                                        </p:tgtEl>
                                        <p:attrNameLst>
                                          <p:attrName>ppt_h</p:attrName>
                                        </p:attrNameLst>
                                      </p:cBhvr>
                                      <p:tavLst>
                                        <p:tav tm="0">
                                          <p:val>
                                            <p:fltVal val="0"/>
                                          </p:val>
                                        </p:tav>
                                        <p:tav tm="100000">
                                          <p:val>
                                            <p:strVal val="#ppt_h"/>
                                          </p:val>
                                        </p:tav>
                                      </p:tavLst>
                                    </p:anim>
                                    <p:animEffect transition="in" filter="fade">
                                      <p:cBhvr>
                                        <p:cTn id="93" dur="250"/>
                                        <p:tgtEl>
                                          <p:spTgt spid="49"/>
                                        </p:tgtEl>
                                      </p:cBhvr>
                                    </p:animEffect>
                                  </p:childTnLst>
                                </p:cTn>
                              </p:par>
                            </p:childTnLst>
                          </p:cTn>
                        </p:par>
                        <p:par>
                          <p:cTn id="94" fill="hold">
                            <p:stCondLst>
                              <p:cond delay="5750"/>
                            </p:stCondLst>
                            <p:childTnLst>
                              <p:par>
                                <p:cTn id="95" presetID="53" presetClass="entr" presetSubtype="16" fill="hold" nodeType="after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p:cTn id="97" dur="250" fill="hold"/>
                                        <p:tgtEl>
                                          <p:spTgt spid="43"/>
                                        </p:tgtEl>
                                        <p:attrNameLst>
                                          <p:attrName>ppt_w</p:attrName>
                                        </p:attrNameLst>
                                      </p:cBhvr>
                                      <p:tavLst>
                                        <p:tav tm="0">
                                          <p:val>
                                            <p:fltVal val="0"/>
                                          </p:val>
                                        </p:tav>
                                        <p:tav tm="100000">
                                          <p:val>
                                            <p:strVal val="#ppt_w"/>
                                          </p:val>
                                        </p:tav>
                                      </p:tavLst>
                                    </p:anim>
                                    <p:anim calcmode="lin" valueType="num">
                                      <p:cBhvr>
                                        <p:cTn id="98" dur="250" fill="hold"/>
                                        <p:tgtEl>
                                          <p:spTgt spid="43"/>
                                        </p:tgtEl>
                                        <p:attrNameLst>
                                          <p:attrName>ppt_h</p:attrName>
                                        </p:attrNameLst>
                                      </p:cBhvr>
                                      <p:tavLst>
                                        <p:tav tm="0">
                                          <p:val>
                                            <p:fltVal val="0"/>
                                          </p:val>
                                        </p:tav>
                                        <p:tav tm="100000">
                                          <p:val>
                                            <p:strVal val="#ppt_h"/>
                                          </p:val>
                                        </p:tav>
                                      </p:tavLst>
                                    </p:anim>
                                    <p:animEffect transition="in" filter="fade">
                                      <p:cBhvr>
                                        <p:cTn id="99" dur="250"/>
                                        <p:tgtEl>
                                          <p:spTgt spid="43"/>
                                        </p:tgtEl>
                                      </p:cBhvr>
                                    </p:animEffect>
                                  </p:childTnLst>
                                </p:cTn>
                              </p:par>
                            </p:childTnLst>
                          </p:cTn>
                        </p:par>
                        <p:par>
                          <p:cTn id="100" fill="hold">
                            <p:stCondLst>
                              <p:cond delay="6000"/>
                            </p:stCondLst>
                            <p:childTnLst>
                              <p:par>
                                <p:cTn id="101" presetID="53" presetClass="entr" presetSubtype="16" fill="hold" nodeType="after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p:cTn id="103" dur="250" fill="hold"/>
                                        <p:tgtEl>
                                          <p:spTgt spid="40"/>
                                        </p:tgtEl>
                                        <p:attrNameLst>
                                          <p:attrName>ppt_w</p:attrName>
                                        </p:attrNameLst>
                                      </p:cBhvr>
                                      <p:tavLst>
                                        <p:tav tm="0">
                                          <p:val>
                                            <p:fltVal val="0"/>
                                          </p:val>
                                        </p:tav>
                                        <p:tav tm="100000">
                                          <p:val>
                                            <p:strVal val="#ppt_w"/>
                                          </p:val>
                                        </p:tav>
                                      </p:tavLst>
                                    </p:anim>
                                    <p:anim calcmode="lin" valueType="num">
                                      <p:cBhvr>
                                        <p:cTn id="104" dur="250" fill="hold"/>
                                        <p:tgtEl>
                                          <p:spTgt spid="40"/>
                                        </p:tgtEl>
                                        <p:attrNameLst>
                                          <p:attrName>ppt_h</p:attrName>
                                        </p:attrNameLst>
                                      </p:cBhvr>
                                      <p:tavLst>
                                        <p:tav tm="0">
                                          <p:val>
                                            <p:fltVal val="0"/>
                                          </p:val>
                                        </p:tav>
                                        <p:tav tm="100000">
                                          <p:val>
                                            <p:strVal val="#ppt_h"/>
                                          </p:val>
                                        </p:tav>
                                      </p:tavLst>
                                    </p:anim>
                                    <p:animEffect transition="in" filter="fade">
                                      <p:cBhvr>
                                        <p:cTn id="105" dur="250"/>
                                        <p:tgtEl>
                                          <p:spTgt spid="40"/>
                                        </p:tgtEl>
                                      </p:cBhvr>
                                    </p:animEffect>
                                  </p:childTnLst>
                                </p:cTn>
                              </p:par>
                            </p:childTnLst>
                          </p:cTn>
                        </p:par>
                        <p:par>
                          <p:cTn id="106" fill="hold">
                            <p:stCondLst>
                              <p:cond delay="6250"/>
                            </p:stCondLst>
                            <p:childTnLst>
                              <p:par>
                                <p:cTn id="107" presetID="53" presetClass="entr" presetSubtype="16" fill="hold" nodeType="after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p:cTn id="109" dur="250" fill="hold"/>
                                        <p:tgtEl>
                                          <p:spTgt spid="25"/>
                                        </p:tgtEl>
                                        <p:attrNameLst>
                                          <p:attrName>ppt_w</p:attrName>
                                        </p:attrNameLst>
                                      </p:cBhvr>
                                      <p:tavLst>
                                        <p:tav tm="0">
                                          <p:val>
                                            <p:fltVal val="0"/>
                                          </p:val>
                                        </p:tav>
                                        <p:tav tm="100000">
                                          <p:val>
                                            <p:strVal val="#ppt_w"/>
                                          </p:val>
                                        </p:tav>
                                      </p:tavLst>
                                    </p:anim>
                                    <p:anim calcmode="lin" valueType="num">
                                      <p:cBhvr>
                                        <p:cTn id="110" dur="250" fill="hold"/>
                                        <p:tgtEl>
                                          <p:spTgt spid="25"/>
                                        </p:tgtEl>
                                        <p:attrNameLst>
                                          <p:attrName>ppt_h</p:attrName>
                                        </p:attrNameLst>
                                      </p:cBhvr>
                                      <p:tavLst>
                                        <p:tav tm="0">
                                          <p:val>
                                            <p:fltVal val="0"/>
                                          </p:val>
                                        </p:tav>
                                        <p:tav tm="100000">
                                          <p:val>
                                            <p:strVal val="#ppt_h"/>
                                          </p:val>
                                        </p:tav>
                                      </p:tavLst>
                                    </p:anim>
                                    <p:animEffect transition="in" filter="fade">
                                      <p:cBhvr>
                                        <p:cTn id="111" dur="250"/>
                                        <p:tgtEl>
                                          <p:spTgt spid="25"/>
                                        </p:tgtEl>
                                      </p:cBhvr>
                                    </p:animEffect>
                                  </p:childTnLst>
                                </p:cTn>
                              </p:par>
                            </p:childTnLst>
                          </p:cTn>
                        </p:par>
                        <p:par>
                          <p:cTn id="112" fill="hold">
                            <p:stCondLst>
                              <p:cond delay="6500"/>
                            </p:stCondLst>
                            <p:childTnLst>
                              <p:par>
                                <p:cTn id="113" presetID="53" presetClass="entr" presetSubtype="16" fill="hold" nodeType="after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250" fill="hold"/>
                                        <p:tgtEl>
                                          <p:spTgt spid="31"/>
                                        </p:tgtEl>
                                        <p:attrNameLst>
                                          <p:attrName>ppt_w</p:attrName>
                                        </p:attrNameLst>
                                      </p:cBhvr>
                                      <p:tavLst>
                                        <p:tav tm="0">
                                          <p:val>
                                            <p:fltVal val="0"/>
                                          </p:val>
                                        </p:tav>
                                        <p:tav tm="100000">
                                          <p:val>
                                            <p:strVal val="#ppt_w"/>
                                          </p:val>
                                        </p:tav>
                                      </p:tavLst>
                                    </p:anim>
                                    <p:anim calcmode="lin" valueType="num">
                                      <p:cBhvr>
                                        <p:cTn id="116" dur="250" fill="hold"/>
                                        <p:tgtEl>
                                          <p:spTgt spid="31"/>
                                        </p:tgtEl>
                                        <p:attrNameLst>
                                          <p:attrName>ppt_h</p:attrName>
                                        </p:attrNameLst>
                                      </p:cBhvr>
                                      <p:tavLst>
                                        <p:tav tm="0">
                                          <p:val>
                                            <p:fltVal val="0"/>
                                          </p:val>
                                        </p:tav>
                                        <p:tav tm="100000">
                                          <p:val>
                                            <p:strVal val="#ppt_h"/>
                                          </p:val>
                                        </p:tav>
                                      </p:tavLst>
                                    </p:anim>
                                    <p:animEffect transition="in" filter="fade">
                                      <p:cBhvr>
                                        <p:cTn id="117" dur="250"/>
                                        <p:tgtEl>
                                          <p:spTgt spid="31"/>
                                        </p:tgtEl>
                                      </p:cBhvr>
                                    </p:animEffect>
                                  </p:childTnLst>
                                </p:cTn>
                              </p:par>
                            </p:childTnLst>
                          </p:cTn>
                        </p:par>
                        <p:par>
                          <p:cTn id="118" fill="hold">
                            <p:stCondLst>
                              <p:cond delay="6750"/>
                            </p:stCondLst>
                            <p:childTnLst>
                              <p:par>
                                <p:cTn id="119" presetID="53" presetClass="entr" presetSubtype="16" fill="hold" nodeType="afterEffect">
                                  <p:stCondLst>
                                    <p:cond delay="0"/>
                                  </p:stCondLst>
                                  <p:childTnLst>
                                    <p:set>
                                      <p:cBhvr>
                                        <p:cTn id="120" dur="1" fill="hold">
                                          <p:stCondLst>
                                            <p:cond delay="0"/>
                                          </p:stCondLst>
                                        </p:cTn>
                                        <p:tgtEl>
                                          <p:spTgt spid="52"/>
                                        </p:tgtEl>
                                        <p:attrNameLst>
                                          <p:attrName>style.visibility</p:attrName>
                                        </p:attrNameLst>
                                      </p:cBhvr>
                                      <p:to>
                                        <p:strVal val="visible"/>
                                      </p:to>
                                    </p:set>
                                    <p:anim calcmode="lin" valueType="num">
                                      <p:cBhvr>
                                        <p:cTn id="121" dur="250" fill="hold"/>
                                        <p:tgtEl>
                                          <p:spTgt spid="52"/>
                                        </p:tgtEl>
                                        <p:attrNameLst>
                                          <p:attrName>ppt_w</p:attrName>
                                        </p:attrNameLst>
                                      </p:cBhvr>
                                      <p:tavLst>
                                        <p:tav tm="0">
                                          <p:val>
                                            <p:fltVal val="0"/>
                                          </p:val>
                                        </p:tav>
                                        <p:tav tm="100000">
                                          <p:val>
                                            <p:strVal val="#ppt_w"/>
                                          </p:val>
                                        </p:tav>
                                      </p:tavLst>
                                    </p:anim>
                                    <p:anim calcmode="lin" valueType="num">
                                      <p:cBhvr>
                                        <p:cTn id="122" dur="250" fill="hold"/>
                                        <p:tgtEl>
                                          <p:spTgt spid="52"/>
                                        </p:tgtEl>
                                        <p:attrNameLst>
                                          <p:attrName>ppt_h</p:attrName>
                                        </p:attrNameLst>
                                      </p:cBhvr>
                                      <p:tavLst>
                                        <p:tav tm="0">
                                          <p:val>
                                            <p:fltVal val="0"/>
                                          </p:val>
                                        </p:tav>
                                        <p:tav tm="100000">
                                          <p:val>
                                            <p:strVal val="#ppt_h"/>
                                          </p:val>
                                        </p:tav>
                                      </p:tavLst>
                                    </p:anim>
                                    <p:animEffect transition="in" filter="fade">
                                      <p:cBhvr>
                                        <p:cTn id="123" dur="250"/>
                                        <p:tgtEl>
                                          <p:spTgt spid="52"/>
                                        </p:tgtEl>
                                      </p:cBhvr>
                                    </p:animEffect>
                                  </p:childTnLst>
                                </p:cTn>
                              </p:par>
                            </p:childTnLst>
                          </p:cTn>
                        </p:par>
                        <p:par>
                          <p:cTn id="124" fill="hold">
                            <p:stCondLst>
                              <p:cond delay="7000"/>
                            </p:stCondLst>
                            <p:childTnLst>
                              <p:par>
                                <p:cTn id="125" presetID="53" presetClass="entr" presetSubtype="16" fill="hold" nodeType="after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p:cTn id="127" dur="250" fill="hold"/>
                                        <p:tgtEl>
                                          <p:spTgt spid="55"/>
                                        </p:tgtEl>
                                        <p:attrNameLst>
                                          <p:attrName>ppt_w</p:attrName>
                                        </p:attrNameLst>
                                      </p:cBhvr>
                                      <p:tavLst>
                                        <p:tav tm="0">
                                          <p:val>
                                            <p:fltVal val="0"/>
                                          </p:val>
                                        </p:tav>
                                        <p:tav tm="100000">
                                          <p:val>
                                            <p:strVal val="#ppt_w"/>
                                          </p:val>
                                        </p:tav>
                                      </p:tavLst>
                                    </p:anim>
                                    <p:anim calcmode="lin" valueType="num">
                                      <p:cBhvr>
                                        <p:cTn id="128" dur="250" fill="hold"/>
                                        <p:tgtEl>
                                          <p:spTgt spid="55"/>
                                        </p:tgtEl>
                                        <p:attrNameLst>
                                          <p:attrName>ppt_h</p:attrName>
                                        </p:attrNameLst>
                                      </p:cBhvr>
                                      <p:tavLst>
                                        <p:tav tm="0">
                                          <p:val>
                                            <p:fltVal val="0"/>
                                          </p:val>
                                        </p:tav>
                                        <p:tav tm="100000">
                                          <p:val>
                                            <p:strVal val="#ppt_h"/>
                                          </p:val>
                                        </p:tav>
                                      </p:tavLst>
                                    </p:anim>
                                    <p:animEffect transition="in" filter="fade">
                                      <p:cBhvr>
                                        <p:cTn id="129" dur="250"/>
                                        <p:tgtEl>
                                          <p:spTgt spid="55"/>
                                        </p:tgtEl>
                                      </p:cBhvr>
                                    </p:animEffect>
                                  </p:childTnLst>
                                </p:cTn>
                              </p:par>
                            </p:childTnLst>
                          </p:cTn>
                        </p:par>
                        <p:par>
                          <p:cTn id="130" fill="hold">
                            <p:stCondLst>
                              <p:cond delay="7250"/>
                            </p:stCondLst>
                            <p:childTnLst>
                              <p:par>
                                <p:cTn id="131" presetID="53" presetClass="entr" presetSubtype="16" fill="hold" nodeType="after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p:cTn id="133" dur="250" fill="hold"/>
                                        <p:tgtEl>
                                          <p:spTgt spid="28"/>
                                        </p:tgtEl>
                                        <p:attrNameLst>
                                          <p:attrName>ppt_w</p:attrName>
                                        </p:attrNameLst>
                                      </p:cBhvr>
                                      <p:tavLst>
                                        <p:tav tm="0">
                                          <p:val>
                                            <p:fltVal val="0"/>
                                          </p:val>
                                        </p:tav>
                                        <p:tav tm="100000">
                                          <p:val>
                                            <p:strVal val="#ppt_w"/>
                                          </p:val>
                                        </p:tav>
                                      </p:tavLst>
                                    </p:anim>
                                    <p:anim calcmode="lin" valueType="num">
                                      <p:cBhvr>
                                        <p:cTn id="134" dur="250" fill="hold"/>
                                        <p:tgtEl>
                                          <p:spTgt spid="28"/>
                                        </p:tgtEl>
                                        <p:attrNameLst>
                                          <p:attrName>ppt_h</p:attrName>
                                        </p:attrNameLst>
                                      </p:cBhvr>
                                      <p:tavLst>
                                        <p:tav tm="0">
                                          <p:val>
                                            <p:fltVal val="0"/>
                                          </p:val>
                                        </p:tav>
                                        <p:tav tm="100000">
                                          <p:val>
                                            <p:strVal val="#ppt_h"/>
                                          </p:val>
                                        </p:tav>
                                      </p:tavLst>
                                    </p:anim>
                                    <p:animEffect transition="in" filter="fade">
                                      <p:cBhvr>
                                        <p:cTn id="135" dur="250"/>
                                        <p:tgtEl>
                                          <p:spTgt spid="28"/>
                                        </p:tgtEl>
                                      </p:cBhvr>
                                    </p:animEffect>
                                  </p:childTnLst>
                                </p:cTn>
                              </p:par>
                            </p:childTnLst>
                          </p:cTn>
                        </p:par>
                        <p:par>
                          <p:cTn id="136" fill="hold">
                            <p:stCondLst>
                              <p:cond delay="7500"/>
                            </p:stCondLst>
                            <p:childTnLst>
                              <p:par>
                                <p:cTn id="137" presetID="53" presetClass="entr" presetSubtype="16" fill="hold" nodeType="afterEffect">
                                  <p:stCondLst>
                                    <p:cond delay="0"/>
                                  </p:stCondLst>
                                  <p:childTnLst>
                                    <p:set>
                                      <p:cBhvr>
                                        <p:cTn id="138" dur="1" fill="hold">
                                          <p:stCondLst>
                                            <p:cond delay="0"/>
                                          </p:stCondLst>
                                        </p:cTn>
                                        <p:tgtEl>
                                          <p:spTgt spid="46"/>
                                        </p:tgtEl>
                                        <p:attrNameLst>
                                          <p:attrName>style.visibility</p:attrName>
                                        </p:attrNameLst>
                                      </p:cBhvr>
                                      <p:to>
                                        <p:strVal val="visible"/>
                                      </p:to>
                                    </p:set>
                                    <p:anim calcmode="lin" valueType="num">
                                      <p:cBhvr>
                                        <p:cTn id="139" dur="250" fill="hold"/>
                                        <p:tgtEl>
                                          <p:spTgt spid="46"/>
                                        </p:tgtEl>
                                        <p:attrNameLst>
                                          <p:attrName>ppt_w</p:attrName>
                                        </p:attrNameLst>
                                      </p:cBhvr>
                                      <p:tavLst>
                                        <p:tav tm="0">
                                          <p:val>
                                            <p:fltVal val="0"/>
                                          </p:val>
                                        </p:tav>
                                        <p:tav tm="100000">
                                          <p:val>
                                            <p:strVal val="#ppt_w"/>
                                          </p:val>
                                        </p:tav>
                                      </p:tavLst>
                                    </p:anim>
                                    <p:anim calcmode="lin" valueType="num">
                                      <p:cBhvr>
                                        <p:cTn id="140" dur="250" fill="hold"/>
                                        <p:tgtEl>
                                          <p:spTgt spid="46"/>
                                        </p:tgtEl>
                                        <p:attrNameLst>
                                          <p:attrName>ppt_h</p:attrName>
                                        </p:attrNameLst>
                                      </p:cBhvr>
                                      <p:tavLst>
                                        <p:tav tm="0">
                                          <p:val>
                                            <p:fltVal val="0"/>
                                          </p:val>
                                        </p:tav>
                                        <p:tav tm="100000">
                                          <p:val>
                                            <p:strVal val="#ppt_h"/>
                                          </p:val>
                                        </p:tav>
                                      </p:tavLst>
                                    </p:anim>
                                    <p:animEffect transition="in" filter="fade">
                                      <p:cBhvr>
                                        <p:cTn id="141" dur="250"/>
                                        <p:tgtEl>
                                          <p:spTgt spid="46"/>
                                        </p:tgtEl>
                                      </p:cBhvr>
                                    </p:animEffect>
                                  </p:childTnLst>
                                </p:cTn>
                              </p:par>
                            </p:childTnLst>
                          </p:cTn>
                        </p:par>
                        <p:par>
                          <p:cTn id="142" fill="hold">
                            <p:stCondLst>
                              <p:cond delay="7750"/>
                            </p:stCondLst>
                            <p:childTnLst>
                              <p:par>
                                <p:cTn id="143" presetID="53" presetClass="entr" presetSubtype="16" fill="hold" nodeType="afterEffect">
                                  <p:stCondLst>
                                    <p:cond delay="0"/>
                                  </p:stCondLst>
                                  <p:childTnLst>
                                    <p:set>
                                      <p:cBhvr>
                                        <p:cTn id="144" dur="1" fill="hold">
                                          <p:stCondLst>
                                            <p:cond delay="0"/>
                                          </p:stCondLst>
                                        </p:cTn>
                                        <p:tgtEl>
                                          <p:spTgt spid="58"/>
                                        </p:tgtEl>
                                        <p:attrNameLst>
                                          <p:attrName>style.visibility</p:attrName>
                                        </p:attrNameLst>
                                      </p:cBhvr>
                                      <p:to>
                                        <p:strVal val="visible"/>
                                      </p:to>
                                    </p:set>
                                    <p:anim calcmode="lin" valueType="num">
                                      <p:cBhvr>
                                        <p:cTn id="145" dur="250" fill="hold"/>
                                        <p:tgtEl>
                                          <p:spTgt spid="58"/>
                                        </p:tgtEl>
                                        <p:attrNameLst>
                                          <p:attrName>ppt_w</p:attrName>
                                        </p:attrNameLst>
                                      </p:cBhvr>
                                      <p:tavLst>
                                        <p:tav tm="0">
                                          <p:val>
                                            <p:fltVal val="0"/>
                                          </p:val>
                                        </p:tav>
                                        <p:tav tm="100000">
                                          <p:val>
                                            <p:strVal val="#ppt_w"/>
                                          </p:val>
                                        </p:tav>
                                      </p:tavLst>
                                    </p:anim>
                                    <p:anim calcmode="lin" valueType="num">
                                      <p:cBhvr>
                                        <p:cTn id="146" dur="250" fill="hold"/>
                                        <p:tgtEl>
                                          <p:spTgt spid="58"/>
                                        </p:tgtEl>
                                        <p:attrNameLst>
                                          <p:attrName>ppt_h</p:attrName>
                                        </p:attrNameLst>
                                      </p:cBhvr>
                                      <p:tavLst>
                                        <p:tav tm="0">
                                          <p:val>
                                            <p:fltVal val="0"/>
                                          </p:val>
                                        </p:tav>
                                        <p:tav tm="100000">
                                          <p:val>
                                            <p:strVal val="#ppt_h"/>
                                          </p:val>
                                        </p:tav>
                                      </p:tavLst>
                                    </p:anim>
                                    <p:animEffect transition="in" filter="fade">
                                      <p:cBhvr>
                                        <p:cTn id="147" dur="250"/>
                                        <p:tgtEl>
                                          <p:spTgt spid="58"/>
                                        </p:tgtEl>
                                      </p:cBhvr>
                                    </p:animEffect>
                                  </p:childTnLst>
                                </p:cTn>
                              </p:par>
                            </p:childTnLst>
                          </p:cTn>
                        </p:par>
                        <p:par>
                          <p:cTn id="148" fill="hold">
                            <p:stCondLst>
                              <p:cond delay="8000"/>
                            </p:stCondLst>
                            <p:childTnLst>
                              <p:par>
                                <p:cTn id="149" presetID="10" presetClass="entr" presetSubtype="0" fill="hold" grpId="0" nodeType="after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fade">
                                      <p:cBhvr>
                                        <p:cTn id="151" dur="500"/>
                                        <p:tgtEl>
                                          <p:spTgt spid="61"/>
                                        </p:tgtEl>
                                      </p:cBhvr>
                                    </p:animEffect>
                                  </p:childTnLst>
                                </p:cTn>
                              </p:par>
                              <p:par>
                                <p:cTn id="152" presetID="10" presetClass="entr" presetSubtype="0" fill="hold" nodeType="with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fade">
                                      <p:cBhvr>
                                        <p:cTn id="154" dur="500"/>
                                        <p:tgtEl>
                                          <p:spTgt spid="63"/>
                                        </p:tgtEl>
                                      </p:cBhvr>
                                    </p:animEffect>
                                  </p:childTnLst>
                                </p:cTn>
                              </p:par>
                            </p:childTnLst>
                          </p:cTn>
                        </p:par>
                        <p:par>
                          <p:cTn id="155" fill="hold">
                            <p:stCondLst>
                              <p:cond delay="8500"/>
                            </p:stCondLst>
                            <p:childTnLst>
                              <p:par>
                                <p:cTn id="156" presetID="1" presetClass="entr" presetSubtype="0" fill="hold" nodeType="afterEffect">
                                  <p:stCondLst>
                                    <p:cond delay="0"/>
                                  </p:stCondLst>
                                  <p:childTnLst>
                                    <p:set>
                                      <p:cBhvr>
                                        <p:cTn id="157" dur="1" fill="hold">
                                          <p:stCondLst>
                                            <p:cond delay="0"/>
                                          </p:stCondLst>
                                        </p:cTn>
                                        <p:tgtEl>
                                          <p:spTgt spid="63"/>
                                        </p:tgtEl>
                                        <p:attrNameLst>
                                          <p:attrName>style.visibility</p:attrName>
                                        </p:attrNameLst>
                                      </p:cBhvr>
                                      <p:to>
                                        <p:strVal val="visible"/>
                                      </p:to>
                                    </p:set>
                                  </p:childTnLst>
                                </p:cTn>
                              </p:par>
                              <p:par>
                                <p:cTn id="158" presetID="63" presetClass="path" presetSubtype="0" accel="50000" decel="50000" fill="hold" nodeType="withEffect">
                                  <p:stCondLst>
                                    <p:cond delay="0"/>
                                  </p:stCondLst>
                                  <p:childTnLst>
                                    <p:animMotion origin="layout" path="M 4.44444E-6 -4.78691E-6 L 0.575 -4.78691E-6 " pathEditMode="relative" rAng="0" ptsTypes="AA">
                                      <p:cBhvr>
                                        <p:cTn id="159" dur="2000" fill="hold"/>
                                        <p:tgtEl>
                                          <p:spTgt spid="63"/>
                                        </p:tgtEl>
                                        <p:attrNameLst>
                                          <p:attrName>ppt_x</p:attrName>
                                          <p:attrName>ppt_y</p:attrName>
                                        </p:attrNameLst>
                                      </p:cBhvr>
                                      <p:rCtr x="28750" y="0"/>
                                    </p:animMotion>
                                  </p:childTnLst>
                                </p:cTn>
                              </p:par>
                              <p:par>
                                <p:cTn id="160" presetID="22" presetClass="entr" presetSubtype="8" fill="hold" grpId="0" nodeType="withEffect">
                                  <p:stCondLst>
                                    <p:cond delay="250"/>
                                  </p:stCondLst>
                                  <p:childTnLst>
                                    <p:set>
                                      <p:cBhvr>
                                        <p:cTn id="161" dur="1" fill="hold">
                                          <p:stCondLst>
                                            <p:cond delay="0"/>
                                          </p:stCondLst>
                                        </p:cTn>
                                        <p:tgtEl>
                                          <p:spTgt spid="62"/>
                                        </p:tgtEl>
                                        <p:attrNameLst>
                                          <p:attrName>style.visibility</p:attrName>
                                        </p:attrNameLst>
                                      </p:cBhvr>
                                      <p:to>
                                        <p:strVal val="visible"/>
                                      </p:to>
                                    </p:set>
                                    <p:animEffect transition="in" filter="wipe(left)">
                                      <p:cBhvr>
                                        <p:cTn id="162" dur="1750"/>
                                        <p:tgtEl>
                                          <p:spTgt spid="62"/>
                                        </p:tgtEl>
                                      </p:cBhvr>
                                    </p:animEffect>
                                  </p:childTnLst>
                                </p:cTn>
                              </p:par>
                              <p:par>
                                <p:cTn id="163" presetID="1" presetClass="entr" presetSubtype="0" fill="hold" nodeType="withEffect">
                                  <p:stCondLst>
                                    <p:cond delay="0"/>
                                  </p:stCondLst>
                                  <p:childTnLst>
                                    <p:set>
                                      <p:cBhvr>
                                        <p:cTn id="164" dur="1" fill="hold">
                                          <p:stCondLst>
                                            <p:cond delay="0"/>
                                          </p:stCondLst>
                                        </p:cTn>
                                        <p:tgtEl>
                                          <p:spTgt spid="66"/>
                                        </p:tgtEl>
                                        <p:attrNameLst>
                                          <p:attrName>style.visibility</p:attrName>
                                        </p:attrNameLst>
                                      </p:cBhvr>
                                      <p:to>
                                        <p:strVal val="visible"/>
                                      </p:to>
                                    </p:set>
                                  </p:childTnLst>
                                </p:cTn>
                              </p:par>
                              <p:par>
                                <p:cTn id="165" presetID="63" presetClass="path" presetSubtype="0" accel="50000" decel="50000" fill="hold" nodeType="withEffect">
                                  <p:stCondLst>
                                    <p:cond delay="0"/>
                                  </p:stCondLst>
                                  <p:childTnLst>
                                    <p:animMotion origin="layout" path="M -4.16667E-6 4.93827E-6 L 0.58351 4.93827E-6 " pathEditMode="relative" rAng="0" ptsTypes="AA">
                                      <p:cBhvr>
                                        <p:cTn id="166" dur="2000" fill="hold"/>
                                        <p:tgtEl>
                                          <p:spTgt spid="66"/>
                                        </p:tgtEl>
                                        <p:attrNameLst>
                                          <p:attrName>ppt_x</p:attrName>
                                          <p:attrName>ppt_y</p:attrName>
                                        </p:attrNameLst>
                                      </p:cBhvr>
                                      <p:rCtr x="29167" y="0"/>
                                    </p:animMotion>
                                  </p:childTnLst>
                                </p:cTn>
                              </p:par>
                            </p:childTnLst>
                          </p:cTn>
                        </p:par>
                        <p:par>
                          <p:cTn id="167" fill="hold">
                            <p:stCondLst>
                              <p:cond delay="10500"/>
                            </p:stCondLst>
                            <p:childTnLst>
                              <p:par>
                                <p:cTn id="168" presetID="42" presetClass="exit" presetSubtype="0" fill="hold" nodeType="afterEffect">
                                  <p:stCondLst>
                                    <p:cond delay="0"/>
                                  </p:stCondLst>
                                  <p:childTnLst>
                                    <p:animEffect transition="out" filter="fade">
                                      <p:cBhvr>
                                        <p:cTn id="169" dur="1000"/>
                                        <p:tgtEl>
                                          <p:spTgt spid="66"/>
                                        </p:tgtEl>
                                      </p:cBhvr>
                                    </p:animEffect>
                                    <p:anim calcmode="lin" valueType="num">
                                      <p:cBhvr>
                                        <p:cTn id="170" dur="1000"/>
                                        <p:tgtEl>
                                          <p:spTgt spid="66"/>
                                        </p:tgtEl>
                                        <p:attrNameLst>
                                          <p:attrName>ppt_x</p:attrName>
                                        </p:attrNameLst>
                                      </p:cBhvr>
                                      <p:tavLst>
                                        <p:tav tm="0">
                                          <p:val>
                                            <p:strVal val="ppt_x"/>
                                          </p:val>
                                        </p:tav>
                                        <p:tav tm="100000">
                                          <p:val>
                                            <p:strVal val="ppt_x"/>
                                          </p:val>
                                        </p:tav>
                                      </p:tavLst>
                                    </p:anim>
                                    <p:anim calcmode="lin" valueType="num">
                                      <p:cBhvr>
                                        <p:cTn id="171" dur="1000"/>
                                        <p:tgtEl>
                                          <p:spTgt spid="66"/>
                                        </p:tgtEl>
                                        <p:attrNameLst>
                                          <p:attrName>ppt_y</p:attrName>
                                        </p:attrNameLst>
                                      </p:cBhvr>
                                      <p:tavLst>
                                        <p:tav tm="0">
                                          <p:val>
                                            <p:strVal val="ppt_y"/>
                                          </p:val>
                                        </p:tav>
                                        <p:tav tm="100000">
                                          <p:val>
                                            <p:strVal val="ppt_y+.1"/>
                                          </p:val>
                                        </p:tav>
                                      </p:tavLst>
                                    </p:anim>
                                    <p:set>
                                      <p:cBhvr>
                                        <p:cTn id="172" dur="1" fill="hold">
                                          <p:stCondLst>
                                            <p:cond delay="999"/>
                                          </p:stCondLst>
                                        </p:cTn>
                                        <p:tgtEl>
                                          <p:spTgt spid="66"/>
                                        </p:tgtEl>
                                        <p:attrNameLst>
                                          <p:attrName>style.visibility</p:attrName>
                                        </p:attrNameLst>
                                      </p:cBhvr>
                                      <p:to>
                                        <p:strVal val="hidden"/>
                                      </p:to>
                                    </p:set>
                                  </p:childTnLst>
                                </p:cTn>
                              </p:par>
                            </p:childTnLst>
                          </p:cTn>
                        </p:par>
                        <p:par>
                          <p:cTn id="173" fill="hold">
                            <p:stCondLst>
                              <p:cond delay="11500"/>
                            </p:stCondLst>
                            <p:childTnLst>
                              <p:par>
                                <p:cTn id="174" presetID="2" presetClass="entr" presetSubtype="2" fill="hold" nodeType="afterEffect">
                                  <p:stCondLst>
                                    <p:cond delay="0"/>
                                  </p:stCondLst>
                                  <p:childTnLst>
                                    <p:set>
                                      <p:cBhvr>
                                        <p:cTn id="175" dur="1" fill="hold">
                                          <p:stCondLst>
                                            <p:cond delay="0"/>
                                          </p:stCondLst>
                                        </p:cTn>
                                        <p:tgtEl>
                                          <p:spTgt spid="81"/>
                                        </p:tgtEl>
                                        <p:attrNameLst>
                                          <p:attrName>style.visibility</p:attrName>
                                        </p:attrNameLst>
                                      </p:cBhvr>
                                      <p:to>
                                        <p:strVal val="visible"/>
                                      </p:to>
                                    </p:set>
                                    <p:anim calcmode="lin" valueType="num">
                                      <p:cBhvr additive="base">
                                        <p:cTn id="176" dur="500" fill="hold"/>
                                        <p:tgtEl>
                                          <p:spTgt spid="81"/>
                                        </p:tgtEl>
                                        <p:attrNameLst>
                                          <p:attrName>ppt_x</p:attrName>
                                        </p:attrNameLst>
                                      </p:cBhvr>
                                      <p:tavLst>
                                        <p:tav tm="0">
                                          <p:val>
                                            <p:strVal val="1+#ppt_w/2"/>
                                          </p:val>
                                        </p:tav>
                                        <p:tav tm="100000">
                                          <p:val>
                                            <p:strVal val="#ppt_x"/>
                                          </p:val>
                                        </p:tav>
                                      </p:tavLst>
                                    </p:anim>
                                    <p:anim calcmode="lin" valueType="num">
                                      <p:cBhvr additive="base">
                                        <p:cTn id="177" dur="500" fill="hold"/>
                                        <p:tgtEl>
                                          <p:spTgt spid="81"/>
                                        </p:tgtEl>
                                        <p:attrNameLst>
                                          <p:attrName>ppt_y</p:attrName>
                                        </p:attrNameLst>
                                      </p:cBhvr>
                                      <p:tavLst>
                                        <p:tav tm="0">
                                          <p:val>
                                            <p:strVal val="#ppt_y"/>
                                          </p:val>
                                        </p:tav>
                                        <p:tav tm="100000">
                                          <p:val>
                                            <p:strVal val="#ppt_y"/>
                                          </p:val>
                                        </p:tav>
                                      </p:tavLst>
                                    </p:anim>
                                  </p:childTnLst>
                                </p:cTn>
                              </p:par>
                              <p:par>
                                <p:cTn id="178" presetID="2" presetClass="entr" presetSubtype="2" fill="hold" nodeType="withEffect">
                                  <p:stCondLst>
                                    <p:cond delay="200"/>
                                  </p:stCondLst>
                                  <p:childTnLst>
                                    <p:set>
                                      <p:cBhvr>
                                        <p:cTn id="179" dur="1" fill="hold">
                                          <p:stCondLst>
                                            <p:cond delay="0"/>
                                          </p:stCondLst>
                                        </p:cTn>
                                        <p:tgtEl>
                                          <p:spTgt spid="78"/>
                                        </p:tgtEl>
                                        <p:attrNameLst>
                                          <p:attrName>style.visibility</p:attrName>
                                        </p:attrNameLst>
                                      </p:cBhvr>
                                      <p:to>
                                        <p:strVal val="visible"/>
                                      </p:to>
                                    </p:set>
                                    <p:anim calcmode="lin" valueType="num">
                                      <p:cBhvr additive="base">
                                        <p:cTn id="180" dur="500" fill="hold"/>
                                        <p:tgtEl>
                                          <p:spTgt spid="78"/>
                                        </p:tgtEl>
                                        <p:attrNameLst>
                                          <p:attrName>ppt_x</p:attrName>
                                        </p:attrNameLst>
                                      </p:cBhvr>
                                      <p:tavLst>
                                        <p:tav tm="0">
                                          <p:val>
                                            <p:strVal val="1+#ppt_w/2"/>
                                          </p:val>
                                        </p:tav>
                                        <p:tav tm="100000">
                                          <p:val>
                                            <p:strVal val="#ppt_x"/>
                                          </p:val>
                                        </p:tav>
                                      </p:tavLst>
                                    </p:anim>
                                    <p:anim calcmode="lin" valueType="num">
                                      <p:cBhvr additive="base">
                                        <p:cTn id="181" dur="500" fill="hold"/>
                                        <p:tgtEl>
                                          <p:spTgt spid="78"/>
                                        </p:tgtEl>
                                        <p:attrNameLst>
                                          <p:attrName>ppt_y</p:attrName>
                                        </p:attrNameLst>
                                      </p:cBhvr>
                                      <p:tavLst>
                                        <p:tav tm="0">
                                          <p:val>
                                            <p:strVal val="#ppt_y"/>
                                          </p:val>
                                        </p:tav>
                                        <p:tav tm="100000">
                                          <p:val>
                                            <p:strVal val="#ppt_y"/>
                                          </p:val>
                                        </p:tav>
                                      </p:tavLst>
                                    </p:anim>
                                  </p:childTnLst>
                                </p:cTn>
                              </p:par>
                              <p:par>
                                <p:cTn id="182" presetID="2" presetClass="entr" presetSubtype="2" fill="hold" nodeType="withEffect">
                                  <p:stCondLst>
                                    <p:cond delay="400"/>
                                  </p:stCondLst>
                                  <p:childTnLst>
                                    <p:set>
                                      <p:cBhvr>
                                        <p:cTn id="183" dur="1" fill="hold">
                                          <p:stCondLst>
                                            <p:cond delay="0"/>
                                          </p:stCondLst>
                                        </p:cTn>
                                        <p:tgtEl>
                                          <p:spTgt spid="75"/>
                                        </p:tgtEl>
                                        <p:attrNameLst>
                                          <p:attrName>style.visibility</p:attrName>
                                        </p:attrNameLst>
                                      </p:cBhvr>
                                      <p:to>
                                        <p:strVal val="visible"/>
                                      </p:to>
                                    </p:set>
                                    <p:anim calcmode="lin" valueType="num">
                                      <p:cBhvr additive="base">
                                        <p:cTn id="184" dur="500" fill="hold"/>
                                        <p:tgtEl>
                                          <p:spTgt spid="75"/>
                                        </p:tgtEl>
                                        <p:attrNameLst>
                                          <p:attrName>ppt_x</p:attrName>
                                        </p:attrNameLst>
                                      </p:cBhvr>
                                      <p:tavLst>
                                        <p:tav tm="0">
                                          <p:val>
                                            <p:strVal val="1+#ppt_w/2"/>
                                          </p:val>
                                        </p:tav>
                                        <p:tav tm="100000">
                                          <p:val>
                                            <p:strVal val="#ppt_x"/>
                                          </p:val>
                                        </p:tav>
                                      </p:tavLst>
                                    </p:anim>
                                    <p:anim calcmode="lin" valueType="num">
                                      <p:cBhvr additive="base">
                                        <p:cTn id="185" dur="500" fill="hold"/>
                                        <p:tgtEl>
                                          <p:spTgt spid="75"/>
                                        </p:tgtEl>
                                        <p:attrNameLst>
                                          <p:attrName>ppt_y</p:attrName>
                                        </p:attrNameLst>
                                      </p:cBhvr>
                                      <p:tavLst>
                                        <p:tav tm="0">
                                          <p:val>
                                            <p:strVal val="#ppt_y"/>
                                          </p:val>
                                        </p:tav>
                                        <p:tav tm="100000">
                                          <p:val>
                                            <p:strVal val="#ppt_y"/>
                                          </p:val>
                                        </p:tav>
                                      </p:tavLst>
                                    </p:anim>
                                  </p:childTnLst>
                                </p:cTn>
                              </p:par>
                              <p:par>
                                <p:cTn id="186" presetID="2" presetClass="entr" presetSubtype="2" fill="hold" nodeType="withEffect">
                                  <p:stCondLst>
                                    <p:cond delay="600"/>
                                  </p:stCondLst>
                                  <p:childTnLst>
                                    <p:set>
                                      <p:cBhvr>
                                        <p:cTn id="187" dur="1" fill="hold">
                                          <p:stCondLst>
                                            <p:cond delay="0"/>
                                          </p:stCondLst>
                                        </p:cTn>
                                        <p:tgtEl>
                                          <p:spTgt spid="72"/>
                                        </p:tgtEl>
                                        <p:attrNameLst>
                                          <p:attrName>style.visibility</p:attrName>
                                        </p:attrNameLst>
                                      </p:cBhvr>
                                      <p:to>
                                        <p:strVal val="visible"/>
                                      </p:to>
                                    </p:set>
                                    <p:anim calcmode="lin" valueType="num">
                                      <p:cBhvr additive="base">
                                        <p:cTn id="188" dur="500" fill="hold"/>
                                        <p:tgtEl>
                                          <p:spTgt spid="72"/>
                                        </p:tgtEl>
                                        <p:attrNameLst>
                                          <p:attrName>ppt_x</p:attrName>
                                        </p:attrNameLst>
                                      </p:cBhvr>
                                      <p:tavLst>
                                        <p:tav tm="0">
                                          <p:val>
                                            <p:strVal val="1+#ppt_w/2"/>
                                          </p:val>
                                        </p:tav>
                                        <p:tav tm="100000">
                                          <p:val>
                                            <p:strVal val="#ppt_x"/>
                                          </p:val>
                                        </p:tav>
                                      </p:tavLst>
                                    </p:anim>
                                    <p:anim calcmode="lin" valueType="num">
                                      <p:cBhvr additive="base">
                                        <p:cTn id="189" dur="500" fill="hold"/>
                                        <p:tgtEl>
                                          <p:spTgt spid="72"/>
                                        </p:tgtEl>
                                        <p:attrNameLst>
                                          <p:attrName>ppt_y</p:attrName>
                                        </p:attrNameLst>
                                      </p:cBhvr>
                                      <p:tavLst>
                                        <p:tav tm="0">
                                          <p:val>
                                            <p:strVal val="#ppt_y"/>
                                          </p:val>
                                        </p:tav>
                                        <p:tav tm="100000">
                                          <p:val>
                                            <p:strVal val="#ppt_y"/>
                                          </p:val>
                                        </p:tav>
                                      </p:tavLst>
                                    </p:anim>
                                  </p:childTnLst>
                                </p:cTn>
                              </p:par>
                              <p:par>
                                <p:cTn id="190" presetID="2" presetClass="entr" presetSubtype="2" fill="hold" nodeType="withEffect">
                                  <p:stCondLst>
                                    <p:cond delay="800"/>
                                  </p:stCondLst>
                                  <p:childTnLst>
                                    <p:set>
                                      <p:cBhvr>
                                        <p:cTn id="191" dur="1" fill="hold">
                                          <p:stCondLst>
                                            <p:cond delay="0"/>
                                          </p:stCondLst>
                                        </p:cTn>
                                        <p:tgtEl>
                                          <p:spTgt spid="69"/>
                                        </p:tgtEl>
                                        <p:attrNameLst>
                                          <p:attrName>style.visibility</p:attrName>
                                        </p:attrNameLst>
                                      </p:cBhvr>
                                      <p:to>
                                        <p:strVal val="visible"/>
                                      </p:to>
                                    </p:set>
                                    <p:anim calcmode="lin" valueType="num">
                                      <p:cBhvr additive="base">
                                        <p:cTn id="192" dur="500" fill="hold"/>
                                        <p:tgtEl>
                                          <p:spTgt spid="69"/>
                                        </p:tgtEl>
                                        <p:attrNameLst>
                                          <p:attrName>ppt_x</p:attrName>
                                        </p:attrNameLst>
                                      </p:cBhvr>
                                      <p:tavLst>
                                        <p:tav tm="0">
                                          <p:val>
                                            <p:strVal val="1+#ppt_w/2"/>
                                          </p:val>
                                        </p:tav>
                                        <p:tav tm="100000">
                                          <p:val>
                                            <p:strVal val="#ppt_x"/>
                                          </p:val>
                                        </p:tav>
                                      </p:tavLst>
                                    </p:anim>
                                    <p:anim calcmode="lin" valueType="num">
                                      <p:cBhvr additive="base">
                                        <p:cTn id="193"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1" grpId="0"/>
      <p:bldP spid="22" grpId="0"/>
      <p:bldP spid="23" grpId="0"/>
      <p:bldP spid="24" grpId="0"/>
      <p:bldP spid="61"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1"/>
          <p:cNvSpPr txBox="1"/>
          <p:nvPr/>
        </p:nvSpPr>
        <p:spPr>
          <a:xfrm>
            <a:off x="213560" y="183421"/>
            <a:ext cx="7650089" cy="276999"/>
          </a:xfrm>
          <a:prstGeom prst="rect">
            <a:avLst/>
          </a:prstGeom>
          <a:noFill/>
        </p:spPr>
        <p:txBody>
          <a:bodyPr wrap="square" rtlCol="0">
            <a:spAutoFit/>
          </a:bodyPr>
          <a:lstStyle/>
          <a:p>
            <a:pPr marL="0" lvl="1"/>
            <a:r>
              <a:rPr lang="en-US" altLang="zh-CN" sz="1200" b="1" dirty="0" smtClean="0">
                <a:cs typeface="+mn-ea"/>
                <a:sym typeface="+mn-lt"/>
              </a:rPr>
              <a:t>IntelliJ IDEA   </a:t>
            </a:r>
            <a:r>
              <a:rPr lang="zh-CN" altLang="en-US" sz="1200" b="1" dirty="0" smtClean="0">
                <a:cs typeface="+mn-ea"/>
                <a:sym typeface="+mn-lt"/>
              </a:rPr>
              <a:t>常见图标（</a:t>
            </a:r>
            <a:r>
              <a:rPr lang="en-US" altLang="zh-CN" sz="1200" b="1" dirty="0" smtClean="0">
                <a:cs typeface="+mn-ea"/>
                <a:sym typeface="+mn-lt"/>
              </a:rPr>
              <a:t>Symbols</a:t>
            </a:r>
            <a:r>
              <a:rPr lang="zh-CN" altLang="en-US" sz="1200" b="1" dirty="0" smtClean="0">
                <a:cs typeface="+mn-ea"/>
                <a:sym typeface="+mn-lt"/>
              </a:rPr>
              <a:t>）</a:t>
            </a:r>
            <a:endParaRPr lang="zh-CN" altLang="en-US" sz="1200" b="1" dirty="0">
              <a:cs typeface="+mn-ea"/>
              <a:sym typeface="+mn-lt"/>
            </a:endParaRPr>
          </a:p>
        </p:txBody>
      </p:sp>
      <p:pic>
        <p:nvPicPr>
          <p:cNvPr id="4099" name="Picture 3" descr="C:\Users\pingda.ruan\Desktop\Intellij IDEA  的分享会\素材\QQ截图201612252212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60" y="828956"/>
            <a:ext cx="2544077" cy="33485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1"/>
          <p:cNvSpPr txBox="1"/>
          <p:nvPr/>
        </p:nvSpPr>
        <p:spPr>
          <a:xfrm>
            <a:off x="3218331" y="3272216"/>
            <a:ext cx="5746376" cy="1569660"/>
          </a:xfrm>
          <a:prstGeom prst="rect">
            <a:avLst/>
          </a:prstGeom>
          <a:noFill/>
        </p:spPr>
        <p:txBody>
          <a:bodyPr wrap="square" rtlCol="0">
            <a:spAutoFit/>
          </a:bodyPr>
          <a:lstStyle/>
          <a:p>
            <a:pPr marL="0" lvl="1"/>
            <a:r>
              <a:rPr lang="zh-CN" altLang="en-US" sz="1200" b="1" dirty="0" smtClean="0">
                <a:solidFill>
                  <a:srgbClr val="FF0000"/>
                </a:solidFill>
                <a:cs typeface="+mn-ea"/>
                <a:sym typeface="+mn-lt"/>
              </a:rPr>
              <a:t>注</a:t>
            </a:r>
            <a:r>
              <a:rPr lang="zh-CN" altLang="en-US" sz="1200" b="1" dirty="0" smtClean="0">
                <a:cs typeface="+mn-ea"/>
                <a:sym typeface="+mn-lt"/>
              </a:rPr>
              <a:t>：标记</a:t>
            </a:r>
            <a:r>
              <a:rPr lang="en-US" altLang="zh-CN" sz="1200" b="1" dirty="0" smtClean="0">
                <a:cs typeface="+mn-ea"/>
                <a:sym typeface="+mn-lt"/>
              </a:rPr>
              <a:t>1 </a:t>
            </a:r>
            <a:r>
              <a:rPr lang="zh-CN" altLang="en-US" sz="1200" b="1" dirty="0" smtClean="0">
                <a:cs typeface="+mn-ea"/>
                <a:sym typeface="+mn-lt"/>
              </a:rPr>
              <a:t>表示此类不在当前项目或者不在</a:t>
            </a:r>
            <a:r>
              <a:rPr lang="en-US" altLang="zh-CN" sz="1200" b="1" dirty="0" smtClean="0">
                <a:cs typeface="+mn-ea"/>
                <a:sym typeface="+mn-lt"/>
              </a:rPr>
              <a:t>source</a:t>
            </a:r>
            <a:r>
              <a:rPr lang="zh-CN" altLang="en-US" sz="1200" b="1" dirty="0" smtClean="0">
                <a:cs typeface="+mn-ea"/>
                <a:sym typeface="+mn-lt"/>
              </a:rPr>
              <a:t>目录</a:t>
            </a:r>
            <a:r>
              <a:rPr lang="en-US" altLang="zh-CN" sz="1200" b="1" dirty="0" smtClean="0">
                <a:cs typeface="+mn-ea"/>
                <a:sym typeface="+mn-lt"/>
              </a:rPr>
              <a:t> </a:t>
            </a:r>
          </a:p>
          <a:p>
            <a:pPr marL="0" lvl="1"/>
            <a:r>
              <a:rPr lang="en-US" altLang="zh-CN" sz="1200" b="1" dirty="0">
                <a:cs typeface="+mn-ea"/>
                <a:sym typeface="+mn-lt"/>
              </a:rPr>
              <a:t> </a:t>
            </a:r>
            <a:r>
              <a:rPr lang="en-US" altLang="zh-CN" sz="1200" b="1" dirty="0" smtClean="0">
                <a:cs typeface="+mn-ea"/>
                <a:sym typeface="+mn-lt"/>
              </a:rPr>
              <a:t>      </a:t>
            </a:r>
            <a:r>
              <a:rPr lang="zh-CN" altLang="en-US" sz="1200" b="1" dirty="0" smtClean="0">
                <a:cs typeface="+mn-ea"/>
                <a:sym typeface="+mn-lt"/>
              </a:rPr>
              <a:t>标记 </a:t>
            </a:r>
            <a:r>
              <a:rPr lang="en-US" altLang="zh-CN" sz="1200" b="1" dirty="0" smtClean="0">
                <a:cs typeface="+mn-ea"/>
                <a:sym typeface="+mn-lt"/>
              </a:rPr>
              <a:t>2.</a:t>
            </a:r>
            <a:r>
              <a:rPr lang="zh-CN" altLang="en-US" sz="1200" b="1" dirty="0" smtClean="0">
                <a:cs typeface="+mn-ea"/>
                <a:sym typeface="+mn-lt"/>
              </a:rPr>
              <a:t>此类被排除编译。解决办法： </a:t>
            </a:r>
            <a:r>
              <a:rPr lang="en-US" altLang="zh-CN" sz="1200" b="1" dirty="0" smtClean="0">
                <a:cs typeface="+mn-ea"/>
                <a:sym typeface="+mn-lt"/>
              </a:rPr>
              <a:t>Setting-&gt;Build-&gt;Complier-&gt;Excludes</a:t>
            </a:r>
          </a:p>
          <a:p>
            <a:pPr marL="0" lvl="1"/>
            <a:r>
              <a:rPr lang="en-US" altLang="zh-CN" sz="1200" b="1" dirty="0">
                <a:cs typeface="+mn-ea"/>
                <a:sym typeface="+mn-lt"/>
              </a:rPr>
              <a:t> </a:t>
            </a:r>
            <a:r>
              <a:rPr lang="en-US" altLang="zh-CN" sz="1200" b="1" dirty="0" smtClean="0">
                <a:cs typeface="+mn-ea"/>
                <a:sym typeface="+mn-lt"/>
              </a:rPr>
              <a:t>      </a:t>
            </a:r>
            <a:r>
              <a:rPr lang="zh-CN" altLang="en-US" sz="1200" b="1" dirty="0" smtClean="0">
                <a:cs typeface="+mn-ea"/>
                <a:sym typeface="+mn-lt"/>
              </a:rPr>
              <a:t>在排除列表中找到此类，删除即可：</a:t>
            </a:r>
            <a:endParaRPr lang="en-US" altLang="zh-CN" sz="1200" b="1" dirty="0" smtClean="0">
              <a:cs typeface="+mn-ea"/>
              <a:sym typeface="+mn-lt"/>
            </a:endParaRPr>
          </a:p>
          <a:p>
            <a:pPr marL="0" lvl="1"/>
            <a:endParaRPr lang="en-US" altLang="zh-CN" sz="1200" b="1" dirty="0">
              <a:cs typeface="+mn-ea"/>
              <a:sym typeface="+mn-lt"/>
            </a:endParaRPr>
          </a:p>
          <a:p>
            <a:pPr marL="0" lvl="1"/>
            <a:endParaRPr lang="en-US" altLang="zh-CN" sz="1200" b="1" dirty="0" smtClean="0">
              <a:cs typeface="+mn-ea"/>
              <a:sym typeface="+mn-lt"/>
            </a:endParaRPr>
          </a:p>
          <a:p>
            <a:pPr marL="0" lvl="1"/>
            <a:endParaRPr lang="en-US" altLang="zh-CN" sz="1200" b="1" dirty="0">
              <a:cs typeface="+mn-ea"/>
              <a:sym typeface="+mn-lt"/>
            </a:endParaRPr>
          </a:p>
          <a:p>
            <a:pPr marL="0" lvl="1"/>
            <a:endParaRPr lang="en-US" altLang="zh-CN" sz="1200" b="1" dirty="0" smtClean="0">
              <a:cs typeface="+mn-ea"/>
              <a:sym typeface="+mn-lt"/>
            </a:endParaRPr>
          </a:p>
          <a:p>
            <a:pPr marL="0" lvl="1"/>
            <a:endParaRPr lang="zh-CN" altLang="en-US" sz="1200" b="1" dirty="0">
              <a:cs typeface="+mn-ea"/>
              <a:sym typeface="+mn-lt"/>
            </a:endParaRPr>
          </a:p>
        </p:txBody>
      </p:sp>
      <p:pic>
        <p:nvPicPr>
          <p:cNvPr id="4102" name="Picture 6" descr="C:\Users\pingda.ruan\Desktop\Intellij IDEA  的分享会\素材\QQ截图20161225222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813" y="807384"/>
            <a:ext cx="5822672" cy="21717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pingda.ruan\Desktop\Intellij IDEA  的分享会\素材\QQ截图201612252228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590" y="3967399"/>
            <a:ext cx="505777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73382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099"/>
                                        </p:tgtEl>
                                        <p:attrNameLst>
                                          <p:attrName>style.visibility</p:attrName>
                                        </p:attrNameLst>
                                      </p:cBhvr>
                                      <p:to>
                                        <p:strVal val="visible"/>
                                      </p:to>
                                    </p:set>
                                    <p:anim calcmode="lin" valueType="num">
                                      <p:cBhvr additive="base">
                                        <p:cTn id="12" dur="500" fill="hold"/>
                                        <p:tgtEl>
                                          <p:spTgt spid="4099"/>
                                        </p:tgtEl>
                                        <p:attrNameLst>
                                          <p:attrName>ppt_x</p:attrName>
                                        </p:attrNameLst>
                                      </p:cBhvr>
                                      <p:tavLst>
                                        <p:tav tm="0">
                                          <p:val>
                                            <p:strVal val="#ppt_x"/>
                                          </p:val>
                                        </p:tav>
                                        <p:tav tm="100000">
                                          <p:val>
                                            <p:strVal val="#ppt_x"/>
                                          </p:val>
                                        </p:tav>
                                      </p:tavLst>
                                    </p:anim>
                                    <p:anim calcmode="lin" valueType="num">
                                      <p:cBhvr additive="base">
                                        <p:cTn id="13" dur="500" fill="hold"/>
                                        <p:tgtEl>
                                          <p:spTgt spid="409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102"/>
                                        </p:tgtEl>
                                        <p:attrNameLst>
                                          <p:attrName>style.visibility</p:attrName>
                                        </p:attrNameLst>
                                      </p:cBhvr>
                                      <p:to>
                                        <p:strVal val="visible"/>
                                      </p:to>
                                    </p:set>
                                    <p:anim calcmode="lin" valueType="num">
                                      <p:cBhvr additive="base">
                                        <p:cTn id="17" dur="500" fill="hold"/>
                                        <p:tgtEl>
                                          <p:spTgt spid="4102"/>
                                        </p:tgtEl>
                                        <p:attrNameLst>
                                          <p:attrName>ppt_x</p:attrName>
                                        </p:attrNameLst>
                                      </p:cBhvr>
                                      <p:tavLst>
                                        <p:tav tm="0">
                                          <p:val>
                                            <p:strVal val="#ppt_x"/>
                                          </p:val>
                                        </p:tav>
                                        <p:tav tm="100000">
                                          <p:val>
                                            <p:strVal val="#ppt_x"/>
                                          </p:val>
                                        </p:tav>
                                      </p:tavLst>
                                    </p:anim>
                                    <p:anim calcmode="lin" valueType="num">
                                      <p:cBhvr additive="base">
                                        <p:cTn id="18"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103"/>
                                        </p:tgtEl>
                                        <p:attrNameLst>
                                          <p:attrName>style.visibility</p:attrName>
                                        </p:attrNameLst>
                                      </p:cBhvr>
                                      <p:to>
                                        <p:strVal val="visible"/>
                                      </p:to>
                                    </p:set>
                                    <p:anim calcmode="lin" valueType="num">
                                      <p:cBhvr additive="base">
                                        <p:cTn id="29" dur="500" fill="hold"/>
                                        <p:tgtEl>
                                          <p:spTgt spid="4103"/>
                                        </p:tgtEl>
                                        <p:attrNameLst>
                                          <p:attrName>ppt_x</p:attrName>
                                        </p:attrNameLst>
                                      </p:cBhvr>
                                      <p:tavLst>
                                        <p:tav tm="0">
                                          <p:val>
                                            <p:strVal val="#ppt_x"/>
                                          </p:val>
                                        </p:tav>
                                        <p:tav tm="100000">
                                          <p:val>
                                            <p:strVal val="#ppt_x"/>
                                          </p:val>
                                        </p:tav>
                                      </p:tavLst>
                                    </p:anim>
                                    <p:anim calcmode="lin" valueType="num">
                                      <p:cBhvr additive="base">
                                        <p:cTn id="30" dur="500" fill="hold"/>
                                        <p:tgtEl>
                                          <p:spTgt spid="4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ingda.ruan\Desktop\Intellij IDEA  的分享会\素材\QQ截图20161225221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57" y="272303"/>
            <a:ext cx="2933701" cy="29337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pingda.ruan\Desktop\Intellij IDEA  的分享会\素材\QQ截图201612252233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619" y="272303"/>
            <a:ext cx="3609975" cy="469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0974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1935</TotalTime>
  <Words>1735</Words>
  <Application>Microsoft Office PowerPoint</Application>
  <PresentationFormat>全屏显示(16:9)</PresentationFormat>
  <Paragraphs>354</Paragraphs>
  <Slides>75</Slides>
  <Notes>0</Notes>
  <HiddenSlides>0</HiddenSlides>
  <MMClips>1</MMClips>
  <ScaleCrop>false</ScaleCrop>
  <HeadingPairs>
    <vt:vector size="4" baseType="variant">
      <vt:variant>
        <vt:lpstr>主题</vt:lpstr>
      </vt:variant>
      <vt:variant>
        <vt:i4>1</vt:i4>
      </vt:variant>
      <vt:variant>
        <vt:lpstr>幻灯片标题</vt:lpstr>
      </vt:variant>
      <vt:variant>
        <vt:i4>75</vt:i4>
      </vt:variant>
    </vt:vector>
  </HeadingPairs>
  <TitlesOfParts>
    <vt:vector size="7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Bobbie</dc:creator>
  <cp:lastModifiedBy>阮平达(Pingda Ruan)</cp:lastModifiedBy>
  <cp:revision>266</cp:revision>
  <dcterms:created xsi:type="dcterms:W3CDTF">2016-07-29T14:31:25Z</dcterms:created>
  <dcterms:modified xsi:type="dcterms:W3CDTF">2016-12-29T02:28:10Z</dcterms:modified>
</cp:coreProperties>
</file>